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60" r:id="rId6"/>
    <p:sldId id="280" r:id="rId7"/>
    <p:sldId id="265" r:id="rId8"/>
    <p:sldId id="270" r:id="rId9"/>
    <p:sldId id="267" r:id="rId10"/>
    <p:sldId id="281" r:id="rId11"/>
    <p:sldId id="282" r:id="rId12"/>
    <p:sldId id="263" r:id="rId13"/>
    <p:sldId id="272" r:id="rId14"/>
    <p:sldId id="275" r:id="rId15"/>
    <p:sldId id="273" r:id="rId16"/>
    <p:sldId id="279" r:id="rId17"/>
    <p:sldId id="278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CC"/>
    <a:srgbClr val="008000"/>
    <a:srgbClr val="A50021"/>
    <a:srgbClr val="3333CC"/>
    <a:srgbClr val="FF6600"/>
    <a:srgbClr val="CCFF33"/>
    <a:srgbClr val="FF9933"/>
    <a:srgbClr val="99FF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245" autoAdjust="0"/>
  </p:normalViewPr>
  <p:slideViewPr>
    <p:cSldViewPr>
      <p:cViewPr>
        <p:scale>
          <a:sx n="94" d="100"/>
          <a:sy n="94" d="100"/>
        </p:scale>
        <p:origin x="-127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05E3777-C09E-4379-882D-47FAE0466FB3}" type="datetimeFigureOut">
              <a:rPr lang="he-IL" smtClean="0"/>
              <a:t>כ"ו/אייר/תשע"ג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0DB31E-F547-4D5A-80B4-E7A68B4CE9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270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DB31E-F547-4D5A-80B4-E7A68B4CE9E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027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DB31E-F547-4D5A-80B4-E7A68B4CE9E7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901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DB31E-F547-4D5A-80B4-E7A68B4CE9E7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903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6AB-1DF0-4BB7-BD9A-93495068FFDD}" type="datetimeFigureOut">
              <a:rPr lang="he-IL" smtClean="0"/>
              <a:pPr/>
              <a:t>כ"ו/אייר/תשע"ג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B573-BB5C-4C86-AD1F-7BA2F0DCF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024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6AB-1DF0-4BB7-BD9A-93495068FFDD}" type="datetimeFigureOut">
              <a:rPr lang="he-IL" smtClean="0"/>
              <a:pPr/>
              <a:t>כ"ו/אייר/תשע"ג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B573-BB5C-4C86-AD1F-7BA2F0DCF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893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6AB-1DF0-4BB7-BD9A-93495068FFDD}" type="datetimeFigureOut">
              <a:rPr lang="he-IL" smtClean="0"/>
              <a:pPr/>
              <a:t>כ"ו/אייר/תשע"ג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B573-BB5C-4C86-AD1F-7BA2F0DCF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522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6AB-1DF0-4BB7-BD9A-93495068FFDD}" type="datetimeFigureOut">
              <a:rPr lang="he-IL" smtClean="0"/>
              <a:pPr/>
              <a:t>כ"ו/אייר/תשע"ג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B573-BB5C-4C86-AD1F-7BA2F0DCF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66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6AB-1DF0-4BB7-BD9A-93495068FFDD}" type="datetimeFigureOut">
              <a:rPr lang="he-IL" smtClean="0"/>
              <a:pPr/>
              <a:t>כ"ו/אייר/תשע"ג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B573-BB5C-4C86-AD1F-7BA2F0DCF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42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6AB-1DF0-4BB7-BD9A-93495068FFDD}" type="datetimeFigureOut">
              <a:rPr lang="he-IL" smtClean="0"/>
              <a:pPr/>
              <a:t>כ"ו/אייר/תשע"ג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B573-BB5C-4C86-AD1F-7BA2F0DCF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332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6AB-1DF0-4BB7-BD9A-93495068FFDD}" type="datetimeFigureOut">
              <a:rPr lang="he-IL" smtClean="0"/>
              <a:pPr/>
              <a:t>כ"ו/אייר/תשע"ג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B573-BB5C-4C86-AD1F-7BA2F0DCF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191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6AB-1DF0-4BB7-BD9A-93495068FFDD}" type="datetimeFigureOut">
              <a:rPr lang="he-IL" smtClean="0"/>
              <a:pPr/>
              <a:t>כ"ו/אייר/תשע"ג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B573-BB5C-4C86-AD1F-7BA2F0DCF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51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6AB-1DF0-4BB7-BD9A-93495068FFDD}" type="datetimeFigureOut">
              <a:rPr lang="he-IL" smtClean="0"/>
              <a:pPr/>
              <a:t>כ"ו/אייר/תשע"ג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B573-BB5C-4C86-AD1F-7BA2F0DCF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70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6AB-1DF0-4BB7-BD9A-93495068FFDD}" type="datetimeFigureOut">
              <a:rPr lang="he-IL" smtClean="0"/>
              <a:pPr/>
              <a:t>כ"ו/אייר/תשע"ג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B573-BB5C-4C86-AD1F-7BA2F0DCF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567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6AB-1DF0-4BB7-BD9A-93495068FFDD}" type="datetimeFigureOut">
              <a:rPr lang="he-IL" smtClean="0"/>
              <a:pPr/>
              <a:t>כ"ו/אייר/תשע"ג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B573-BB5C-4C86-AD1F-7BA2F0DCF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975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4D6AB-1DF0-4BB7-BD9A-93495068FFDD}" type="datetimeFigureOut">
              <a:rPr lang="he-IL" smtClean="0"/>
              <a:pPr/>
              <a:t>כ"ו/אייר/תשע"ג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1B573-BB5C-4C86-AD1F-7BA2F0DCF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984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" y="-332656"/>
            <a:ext cx="9123191" cy="7190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5472608" cy="2622153"/>
          </a:xfrm>
        </p:spPr>
        <p:txBody>
          <a:bodyPr>
            <a:normAutofit fontScale="90000"/>
          </a:bodyPr>
          <a:lstStyle/>
          <a:p>
            <a:r>
              <a:rPr lang="he-IL" sz="8900" b="1" dirty="0" smtClean="0">
                <a:solidFill>
                  <a:srgbClr val="2D7E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תחביר</a:t>
            </a:r>
            <a:r>
              <a:rPr lang="he-IL" sz="7300" b="1" dirty="0" smtClean="0">
                <a:solidFill>
                  <a:srgbClr val="2D7E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  <a:br>
              <a:rPr lang="he-IL" sz="7300" b="1" dirty="0" smtClean="0">
                <a:solidFill>
                  <a:srgbClr val="2D7E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</a:br>
            <a:r>
              <a:rPr lang="he-IL" sz="7300" b="1" dirty="0" smtClean="0">
                <a:solidFill>
                  <a:srgbClr val="2D7E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שאלון א</a:t>
            </a:r>
            <a:br>
              <a:rPr lang="he-IL" sz="7300" b="1" dirty="0" smtClean="0">
                <a:solidFill>
                  <a:srgbClr val="2D7E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</a:br>
            <a:r>
              <a:rPr lang="he-IL" b="1" dirty="0" smtClean="0">
                <a:solidFill>
                  <a:srgbClr val="2D7E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he-IL" b="1" dirty="0" smtClean="0">
                <a:solidFill>
                  <a:srgbClr val="2D7E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he-IL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31" y="1196752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4653136"/>
            <a:ext cx="69127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>
                <a:solidFill>
                  <a:schemeClr val="accent5">
                    <a:lumMod val="50000"/>
                  </a:schemeClr>
                </a:solidFill>
              </a:rPr>
              <a:t>לפי "תעודה ומסר" שאלון א תשע"ג  2013 </a:t>
            </a:r>
          </a:p>
          <a:p>
            <a:pPr algn="ctr"/>
            <a:r>
              <a:rPr lang="he-IL" sz="2800" dirty="0" smtClean="0">
                <a:solidFill>
                  <a:schemeClr val="accent5">
                    <a:lumMod val="50000"/>
                  </a:schemeClr>
                </a:solidFill>
              </a:rPr>
              <a:t>ענבל גורן, משרד החינוך</a:t>
            </a:r>
            <a:endParaRPr lang="he-I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8520" y="6021288"/>
            <a:ext cx="88569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7030A0"/>
                </a:solidFill>
              </a:rPr>
              <a:t>המזכירות הפדגוגית, אגף שפות, הפיקוח על הוראת העברית              </a:t>
            </a:r>
          </a:p>
          <a:p>
            <a:r>
              <a:rPr lang="he-IL" sz="2000" dirty="0" smtClean="0">
                <a:solidFill>
                  <a:srgbClr val="7030A0"/>
                </a:solidFill>
              </a:rPr>
              <a:t>מטח, תחום שפות</a:t>
            </a:r>
            <a:endParaRPr lang="he-IL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016"/>
            <a:ext cx="91231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44016"/>
            <a:ext cx="7772400" cy="1470025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solidFill>
                  <a:srgbClr val="2D7EA8"/>
                </a:solidFill>
                <a:cs typeface="+mn-cs"/>
              </a:rPr>
              <a:t>פתרון שאלת בגרות</a:t>
            </a:r>
            <a:br>
              <a:rPr lang="he-IL" sz="4000" b="1" dirty="0" smtClean="0">
                <a:solidFill>
                  <a:srgbClr val="2D7EA8"/>
                </a:solidFill>
                <a:cs typeface="+mn-cs"/>
              </a:rPr>
            </a:br>
            <a:r>
              <a:rPr lang="he-IL" sz="4000" b="1" dirty="0" smtClean="0">
                <a:solidFill>
                  <a:srgbClr val="2D7EA8"/>
                </a:solidFill>
                <a:cs typeface="+mn-cs"/>
              </a:rPr>
              <a:t>ניתוח תחבירי</a:t>
            </a:r>
            <a:endParaRPr lang="he-IL" sz="4000" dirty="0"/>
          </a:p>
        </p:txBody>
      </p:sp>
      <p:sp>
        <p:nvSpPr>
          <p:cNvPr id="4" name="מלבן 3"/>
          <p:cNvSpPr/>
          <p:nvPr/>
        </p:nvSpPr>
        <p:spPr>
          <a:xfrm>
            <a:off x="539552" y="1341343"/>
            <a:ext cx="810089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he-IL" sz="2800" b="1" dirty="0" smtClean="0">
                <a:solidFill>
                  <a:srgbClr val="00B050"/>
                </a:solidFill>
              </a:rPr>
              <a:t>עם </a:t>
            </a:r>
            <a:r>
              <a:rPr lang="he-IL" sz="2800" b="1" dirty="0">
                <a:solidFill>
                  <a:srgbClr val="00B050"/>
                </a:solidFill>
              </a:rPr>
              <a:t>חידוש ההתיישבות בארץ ישראל הוקמו ביישובים שונים בתי ספר עבריים</a:t>
            </a:r>
            <a:r>
              <a:rPr lang="he-IL" sz="2800" b="1" dirty="0" smtClean="0">
                <a:solidFill>
                  <a:srgbClr val="00B050"/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AutoNum type="arabicPeriod" startAt="2"/>
            </a:pPr>
            <a:r>
              <a:rPr lang="he-IL" sz="2800" b="1" dirty="0" smtClean="0">
                <a:solidFill>
                  <a:srgbClr val="00B050"/>
                </a:solidFill>
              </a:rPr>
              <a:t>בית </a:t>
            </a:r>
            <a:r>
              <a:rPr lang="he-IL" sz="2800" b="1" dirty="0">
                <a:solidFill>
                  <a:srgbClr val="00B050"/>
                </a:solidFill>
              </a:rPr>
              <a:t>הספר "חביב" בראשון לציון נוסד בשנת תרמ"ו, </a:t>
            </a:r>
            <a:r>
              <a:rPr lang="he-IL" sz="2800" b="1" dirty="0" smtClean="0">
                <a:solidFill>
                  <a:srgbClr val="00B050"/>
                </a:solidFill>
              </a:rPr>
              <a:t>וכל מקצועות </a:t>
            </a:r>
            <a:r>
              <a:rPr lang="he-IL" sz="2800" b="1" dirty="0">
                <a:solidFill>
                  <a:srgbClr val="00B050"/>
                </a:solidFill>
              </a:rPr>
              <a:t>הלימוד נלמדו בו בעברית.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endParaRPr lang="he-IL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1341343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נשוא</a:t>
            </a:r>
            <a:endParaRPr lang="he-I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3933056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נשוא</a:t>
            </a:r>
            <a:endParaRPr lang="he-I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0216" y="3080130"/>
            <a:ext cx="10036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נשוא</a:t>
            </a:r>
            <a:endParaRPr lang="he-I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744" y="2492896"/>
            <a:ext cx="24482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7030A0"/>
                </a:solidFill>
              </a:rPr>
              <a:t>משפט פשוט</a:t>
            </a:r>
            <a:endParaRPr lang="he-IL" sz="28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594928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3563887" y="5118283"/>
            <a:ext cx="5094565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8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 smtClean="0">
                <a:solidFill>
                  <a:srgbClr val="0033CC"/>
                </a:solidFill>
              </a:rPr>
              <a:t>במשפט השני יש יותר מנשוא אחד, לכן יש לבדוק את מילת הקישור כדי לקבוע אם המשפט מורכב או מחובר.</a:t>
            </a:r>
            <a:endParaRPr lang="he-IL" sz="2400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56376" y="4282286"/>
            <a:ext cx="184731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1">
            <a:spAutoFit/>
          </a:bodyPr>
          <a:lstStyle/>
          <a:p>
            <a:endParaRPr lang="he-IL" dirty="0"/>
          </a:p>
        </p:txBody>
      </p:sp>
      <p:sp>
        <p:nvSpPr>
          <p:cNvPr id="20" name="הסבר אליפטי 19"/>
          <p:cNvSpPr/>
          <p:nvPr/>
        </p:nvSpPr>
        <p:spPr>
          <a:xfrm>
            <a:off x="7503991" y="3084932"/>
            <a:ext cx="158417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bg1"/>
                </a:solidFill>
              </a:rPr>
              <a:t>מילת חיבור!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3" y="4221088"/>
            <a:ext cx="230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7030A0"/>
                </a:solidFill>
              </a:rPr>
              <a:t>משפט </a:t>
            </a:r>
            <a:r>
              <a:rPr lang="he-IL" sz="2800" b="1" dirty="0" smtClean="0">
                <a:solidFill>
                  <a:srgbClr val="7030A0"/>
                </a:solidFill>
              </a:rPr>
              <a:t>איחוי</a:t>
            </a:r>
            <a:endParaRPr lang="he-IL" sz="2800" b="1" dirty="0">
              <a:solidFill>
                <a:srgbClr val="7030A0"/>
              </a:solidFill>
            </a:endParaRPr>
          </a:p>
        </p:txBody>
      </p:sp>
      <p:sp>
        <p:nvSpPr>
          <p:cNvPr id="5" name="הסבר אליפטי 4"/>
          <p:cNvSpPr/>
          <p:nvPr/>
        </p:nvSpPr>
        <p:spPr>
          <a:xfrm>
            <a:off x="2267744" y="1469614"/>
            <a:ext cx="5236202" cy="4414554"/>
          </a:xfrm>
          <a:prstGeom prst="wedgeEllipseCallout">
            <a:avLst>
              <a:gd name="adj1" fmla="val -20252"/>
              <a:gd name="adj2" fmla="val 5752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ראשית, יש לחפש נשואים בכל משפט. </a:t>
            </a:r>
          </a:p>
          <a:p>
            <a:pPr algn="ctr"/>
            <a:r>
              <a:rPr lang="he-IL" sz="2800" b="1" dirty="0" smtClean="0"/>
              <a:t>הנשוא במרבית המשפטים שנפגוש בשאלון א הוא פועל, לכן קל לזהותו.</a:t>
            </a:r>
            <a:endParaRPr lang="he-IL" sz="2800" b="1" dirty="0"/>
          </a:p>
        </p:txBody>
      </p:sp>
      <p:sp>
        <p:nvSpPr>
          <p:cNvPr id="3" name="מלבן מעוגל 2"/>
          <p:cNvSpPr/>
          <p:nvPr/>
        </p:nvSpPr>
        <p:spPr>
          <a:xfrm>
            <a:off x="179512" y="1442830"/>
            <a:ext cx="6624735" cy="534332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מילות </a:t>
            </a:r>
            <a:r>
              <a:rPr lang="he-IL" sz="2800" b="1" dirty="0" smtClean="0"/>
              <a:t>הקישור:</a:t>
            </a:r>
          </a:p>
          <a:p>
            <a:pPr algn="ctr"/>
            <a:r>
              <a:rPr lang="he-IL" sz="2800" dirty="0" smtClean="0"/>
              <a:t>מרבית </a:t>
            </a:r>
            <a:r>
              <a:rPr lang="he-IL" sz="2800" b="1" dirty="0" smtClean="0"/>
              <a:t>מילות השעבוד </a:t>
            </a:r>
            <a:r>
              <a:rPr lang="he-IL" sz="2800" dirty="0" smtClean="0"/>
              <a:t>מתחילות </a:t>
            </a:r>
            <a:r>
              <a:rPr lang="he-IL" sz="2800" dirty="0" err="1" smtClean="0"/>
              <a:t>בש</a:t>
            </a:r>
            <a:r>
              <a:rPr lang="he-IL" sz="2800" dirty="0" smtClean="0"/>
              <a:t>...:  </a:t>
            </a:r>
            <a:r>
              <a:rPr lang="he-IL" sz="2800" dirty="0" err="1" smtClean="0"/>
              <a:t>כש</a:t>
            </a:r>
            <a:r>
              <a:rPr lang="he-IL" sz="2800" dirty="0" smtClean="0"/>
              <a:t>... מפני ש... אחרי ש... כדי ש... אף על פי ש... </a:t>
            </a:r>
            <a:r>
              <a:rPr lang="he-IL" sz="2800" dirty="0" smtClean="0"/>
              <a:t>וגם "כי</a:t>
            </a:r>
            <a:r>
              <a:rPr lang="he-IL" sz="2800" dirty="0" smtClean="0"/>
              <a:t>" </a:t>
            </a:r>
            <a:r>
              <a:rPr lang="he-IL" sz="2800" dirty="0" smtClean="0"/>
              <a:t>,"</a:t>
            </a:r>
            <a:r>
              <a:rPr lang="he-IL" sz="2800" dirty="0" smtClean="0"/>
              <a:t>אם</a:t>
            </a:r>
            <a:r>
              <a:rPr lang="he-IL" sz="2800" dirty="0" smtClean="0"/>
              <a:t>", "לו" ומילות </a:t>
            </a:r>
            <a:r>
              <a:rPr lang="he-IL" sz="2800" dirty="0" smtClean="0"/>
              <a:t>השאלה המשמשות לעתים כמילות שעבוד.</a:t>
            </a:r>
          </a:p>
          <a:p>
            <a:pPr algn="ctr"/>
            <a:endParaRPr lang="he-IL" sz="2800" dirty="0"/>
          </a:p>
          <a:p>
            <a:pPr algn="ctr"/>
            <a:r>
              <a:rPr lang="he-IL" sz="2800" dirty="0" smtClean="0"/>
              <a:t>במרבית </a:t>
            </a:r>
            <a:r>
              <a:rPr lang="he-IL" sz="2800" b="1" dirty="0" smtClean="0"/>
              <a:t>מילות החיבור </a:t>
            </a:r>
            <a:r>
              <a:rPr lang="he-IL" sz="2800" dirty="0" smtClean="0"/>
              <a:t>נמצא את </a:t>
            </a:r>
            <a:r>
              <a:rPr lang="he-IL" sz="2800" dirty="0" smtClean="0"/>
              <a:t>"</a:t>
            </a:r>
            <a:r>
              <a:rPr lang="he-IL" sz="2800" dirty="0" smtClean="0"/>
              <a:t>כן" (אף על פי כן); "כך" (אחר כך);  "זה"  (עם זה) זאת  (למרות זאת) </a:t>
            </a:r>
            <a:r>
              <a:rPr lang="he-IL" sz="2800" dirty="0" smtClean="0"/>
              <a:t>וגם "וְ"... "אבל"  ו"או</a:t>
            </a:r>
            <a:r>
              <a:rPr lang="he-IL" sz="2800" dirty="0" smtClean="0"/>
              <a:t>...או..."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03443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4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/>
      <p:bldP spid="5" grpId="0" animBg="1"/>
      <p:bldP spid="5" grpId="1" animBg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073"/>
            <a:ext cx="91231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4544" y="-243408"/>
            <a:ext cx="7772400" cy="1470025"/>
          </a:xfrm>
        </p:spPr>
        <p:txBody>
          <a:bodyPr>
            <a:normAutofit/>
          </a:bodyPr>
          <a:lstStyle/>
          <a:p>
            <a:r>
              <a:rPr lang="he-IL" sz="6700" b="1" dirty="0" smtClean="0">
                <a:solidFill>
                  <a:srgbClr val="2D7EA8"/>
                </a:solidFill>
                <a:cs typeface="+mn-cs"/>
              </a:rPr>
              <a:t> </a:t>
            </a:r>
            <a:r>
              <a:rPr lang="he-IL" sz="4000" b="1" dirty="0" smtClean="0">
                <a:solidFill>
                  <a:srgbClr val="2D7EA8"/>
                </a:solidFill>
                <a:cs typeface="+mn-cs"/>
              </a:rPr>
              <a:t>המשך פתרון שאלת הבגרות</a:t>
            </a:r>
            <a:endParaRPr lang="he-IL" sz="4000" dirty="0"/>
          </a:p>
        </p:txBody>
      </p:sp>
      <p:sp>
        <p:nvSpPr>
          <p:cNvPr id="3" name="מלבן 2"/>
          <p:cNvSpPr/>
          <p:nvPr/>
        </p:nvSpPr>
        <p:spPr>
          <a:xfrm>
            <a:off x="611560" y="1340768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sz="2400" b="1" dirty="0" smtClean="0">
                <a:solidFill>
                  <a:srgbClr val="00B050"/>
                </a:solidFill>
              </a:rPr>
              <a:t>עם </a:t>
            </a:r>
            <a:r>
              <a:rPr lang="he-IL" sz="2400" b="1" dirty="0">
                <a:solidFill>
                  <a:srgbClr val="00B050"/>
                </a:solidFill>
              </a:rPr>
              <a:t>חידוש ההתיישבות בארץ ישראל הוקמו ביישובים </a:t>
            </a:r>
            <a:r>
              <a:rPr lang="he-IL" sz="2400" b="1" dirty="0" smtClean="0">
                <a:solidFill>
                  <a:srgbClr val="00B050"/>
                </a:solidFill>
              </a:rPr>
              <a:t>שונים</a:t>
            </a:r>
          </a:p>
          <a:p>
            <a:pPr>
              <a:lnSpc>
                <a:spcPct val="150000"/>
              </a:lnSpc>
            </a:pPr>
            <a:r>
              <a:rPr lang="he-IL" sz="2400" b="1" dirty="0" smtClean="0">
                <a:solidFill>
                  <a:srgbClr val="00B050"/>
                </a:solidFill>
              </a:rPr>
              <a:t>     בתי </a:t>
            </a:r>
            <a:r>
              <a:rPr lang="he-IL" sz="2400" b="1" dirty="0">
                <a:solidFill>
                  <a:srgbClr val="00B050"/>
                </a:solidFill>
              </a:rPr>
              <a:t>ספר </a:t>
            </a:r>
            <a:r>
              <a:rPr lang="he-IL" sz="2400" b="1" dirty="0" smtClean="0">
                <a:solidFill>
                  <a:srgbClr val="00B050"/>
                </a:solidFill>
              </a:rPr>
              <a:t>עבריים</a:t>
            </a:r>
            <a:r>
              <a:rPr lang="he-IL" sz="2400" b="1" dirty="0">
                <a:solidFill>
                  <a:srgbClr val="00B050"/>
                </a:solidFill>
              </a:rPr>
              <a:t>.</a:t>
            </a:r>
            <a:r>
              <a:rPr lang="he-IL" sz="2400" dirty="0" smtClean="0">
                <a:solidFill>
                  <a:srgbClr val="00B050"/>
                </a:solidFill>
              </a:rPr>
              <a:t>                          </a:t>
            </a:r>
            <a:endParaRPr lang="he-IL" sz="2400" dirty="0">
              <a:solidFill>
                <a:srgbClr val="00B050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he-IL" sz="2400" b="1" dirty="0" smtClean="0">
                <a:solidFill>
                  <a:srgbClr val="00B050"/>
                </a:solidFill>
              </a:rPr>
              <a:t>בית </a:t>
            </a:r>
            <a:r>
              <a:rPr lang="he-IL" sz="2400" b="1" dirty="0">
                <a:solidFill>
                  <a:srgbClr val="00B050"/>
                </a:solidFill>
              </a:rPr>
              <a:t>הספר "חביב" בראשון לציון נוסד בשנת תרמ"ו, וכל </a:t>
            </a:r>
            <a:endParaRPr lang="he-IL" sz="24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he-IL" sz="2400" b="1" dirty="0">
                <a:solidFill>
                  <a:srgbClr val="00B050"/>
                </a:solidFill>
              </a:rPr>
              <a:t> </a:t>
            </a:r>
            <a:r>
              <a:rPr lang="he-IL" sz="2400" b="1" dirty="0" smtClean="0">
                <a:solidFill>
                  <a:srgbClr val="00B050"/>
                </a:solidFill>
              </a:rPr>
              <a:t>    מקצועות </a:t>
            </a:r>
            <a:r>
              <a:rPr lang="he-IL" sz="2400" b="1" dirty="0">
                <a:solidFill>
                  <a:srgbClr val="00B050"/>
                </a:solidFill>
              </a:rPr>
              <a:t>הלימוד נלמדו בו בעברית</a:t>
            </a:r>
            <a:r>
              <a:rPr lang="he-IL" sz="2400" b="1" dirty="0" smtClean="0">
                <a:solidFill>
                  <a:srgbClr val="00B050"/>
                </a:solidFill>
              </a:rPr>
              <a:t>.</a:t>
            </a:r>
            <a:endParaRPr lang="he-IL" sz="2400" b="1" dirty="0">
              <a:solidFill>
                <a:srgbClr val="00B050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he-IL" sz="2400" b="1" dirty="0">
                <a:solidFill>
                  <a:srgbClr val="00B050"/>
                </a:solidFill>
              </a:rPr>
              <a:t>התעודות שהונפקו בעברית הביאו בשורה לציבור</a:t>
            </a:r>
            <a:r>
              <a:rPr lang="he-IL" sz="2400" b="1" dirty="0" smtClean="0">
                <a:solidFill>
                  <a:srgbClr val="00B050"/>
                </a:solidFill>
              </a:rPr>
              <a:t>.</a:t>
            </a:r>
            <a:endParaRPr lang="he-IL" sz="2400" b="1" dirty="0">
              <a:solidFill>
                <a:srgbClr val="00B050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he-IL" sz="2400" b="1" dirty="0" smtClean="0">
                <a:solidFill>
                  <a:srgbClr val="00B050"/>
                </a:solidFill>
              </a:rPr>
              <a:t>מהתעודה </a:t>
            </a:r>
            <a:r>
              <a:rPr lang="he-IL" sz="2400" b="1" dirty="0">
                <a:solidFill>
                  <a:srgbClr val="00B050"/>
                </a:solidFill>
              </a:rPr>
              <a:t>אנו למדים על הקמתו של בית הספר העברי בארץ </a:t>
            </a:r>
            <a:endParaRPr lang="he-IL" sz="24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he-IL" sz="2400" b="1" dirty="0">
                <a:solidFill>
                  <a:srgbClr val="00B050"/>
                </a:solidFill>
              </a:rPr>
              <a:t> </a:t>
            </a:r>
            <a:r>
              <a:rPr lang="he-IL" sz="2400" b="1" dirty="0" smtClean="0">
                <a:solidFill>
                  <a:srgbClr val="00B050"/>
                </a:solidFill>
              </a:rPr>
              <a:t>     ישראל</a:t>
            </a:r>
            <a:r>
              <a:rPr lang="he-IL" sz="24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8184" y="2924944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9933"/>
                </a:solidFill>
              </a:rPr>
              <a:t>נשוא</a:t>
            </a:r>
            <a:endParaRPr lang="he-IL" b="1" dirty="0">
              <a:solidFill>
                <a:srgbClr val="FF99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1340768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9933"/>
                </a:solidFill>
              </a:rPr>
              <a:t>נשוא</a:t>
            </a:r>
            <a:endParaRPr lang="he-IL" b="1" dirty="0">
              <a:solidFill>
                <a:srgbClr val="FF99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2420888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9933"/>
                </a:solidFill>
              </a:rPr>
              <a:t>נשוא</a:t>
            </a:r>
            <a:endParaRPr lang="he-IL" b="1" dirty="0">
              <a:solidFill>
                <a:srgbClr val="FF99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3501008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9933"/>
                </a:solidFill>
              </a:rPr>
              <a:t>נשוא</a:t>
            </a:r>
            <a:endParaRPr lang="he-IL" b="1" dirty="0">
              <a:solidFill>
                <a:srgbClr val="FF99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3501008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9933"/>
                </a:solidFill>
              </a:rPr>
              <a:t>נשוא</a:t>
            </a:r>
            <a:endParaRPr lang="he-IL" b="1" dirty="0">
              <a:solidFill>
                <a:srgbClr val="FF99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4077072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9933"/>
                </a:solidFill>
              </a:rPr>
              <a:t>נשוא</a:t>
            </a:r>
            <a:endParaRPr lang="he-IL" b="1" dirty="0">
              <a:solidFill>
                <a:srgbClr val="FF99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1772816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990033"/>
                </a:solidFill>
              </a:rPr>
              <a:t>נושא</a:t>
            </a:r>
            <a:endParaRPr lang="he-IL" b="1" dirty="0">
              <a:solidFill>
                <a:srgbClr val="99003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2348880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990033"/>
                </a:solidFill>
              </a:rPr>
              <a:t>נושא</a:t>
            </a:r>
            <a:endParaRPr lang="he-IL" b="1" dirty="0">
              <a:solidFill>
                <a:srgbClr val="9900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2060848"/>
            <a:ext cx="161614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rgbClr val="7030A0"/>
                </a:solidFill>
              </a:rPr>
              <a:t>משפט פשוט  </a:t>
            </a:r>
            <a:endParaRPr lang="he-IL" sz="20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244" y="3676962"/>
            <a:ext cx="155042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rgbClr val="7030A0"/>
                </a:solidFill>
              </a:rPr>
              <a:t>משפט מורכב</a:t>
            </a:r>
            <a:endParaRPr lang="he-IL" sz="20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9693" y="3140968"/>
            <a:ext cx="143020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rgbClr val="7030A0"/>
                </a:solidFill>
              </a:rPr>
              <a:t>משפט </a:t>
            </a:r>
            <a:r>
              <a:rPr lang="he-IL" sz="2000" b="1" dirty="0" smtClean="0">
                <a:solidFill>
                  <a:srgbClr val="7030A0"/>
                </a:solidFill>
              </a:rPr>
              <a:t>איחוי</a:t>
            </a:r>
            <a:endParaRPr lang="he-IL" sz="20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6136" y="4797152"/>
            <a:ext cx="147508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rgbClr val="7030A0"/>
                </a:solidFill>
              </a:rPr>
              <a:t>משפט פשוט</a:t>
            </a:r>
            <a:endParaRPr lang="he-IL" sz="20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5696" y="2636912"/>
            <a:ext cx="144016" cy="37771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7190471" y="2060848"/>
            <a:ext cx="1163030" cy="336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1" name="אליפסה 20"/>
          <p:cNvSpPr/>
          <p:nvPr/>
        </p:nvSpPr>
        <p:spPr>
          <a:xfrm flipV="1">
            <a:off x="6815971" y="3717032"/>
            <a:ext cx="293752" cy="38472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503548" y="5330870"/>
            <a:ext cx="8424936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002060"/>
                </a:solidFill>
              </a:rPr>
              <a:t>ב.  הצירוף "</a:t>
            </a:r>
            <a:r>
              <a:rPr lang="he-IL" sz="2000" b="1" dirty="0" smtClean="0">
                <a:solidFill>
                  <a:srgbClr val="002060"/>
                </a:solidFill>
              </a:rPr>
              <a:t>בית ספר/ בתי ספר</a:t>
            </a:r>
            <a:r>
              <a:rPr lang="he-IL" sz="2000" dirty="0" smtClean="0">
                <a:solidFill>
                  <a:srgbClr val="002060"/>
                </a:solidFill>
              </a:rPr>
              <a:t>" חוזר שלוש פעמים במשפטים שבראש השאלה. </a:t>
            </a:r>
          </a:p>
          <a:p>
            <a:r>
              <a:rPr lang="he-IL" sz="2000" dirty="0">
                <a:solidFill>
                  <a:srgbClr val="002060"/>
                </a:solidFill>
              </a:rPr>
              <a:t> </a:t>
            </a:r>
            <a:r>
              <a:rPr lang="he-IL" sz="2000" dirty="0" smtClean="0">
                <a:solidFill>
                  <a:srgbClr val="002060"/>
                </a:solidFill>
              </a:rPr>
              <a:t>    ציין את מספר המשפט שבו הצירוף </a:t>
            </a:r>
            <a:r>
              <a:rPr lang="he-IL" sz="2000" u="sng" dirty="0" smtClean="0">
                <a:solidFill>
                  <a:srgbClr val="002060"/>
                </a:solidFill>
              </a:rPr>
              <a:t>יוצא דופן </a:t>
            </a:r>
            <a:r>
              <a:rPr lang="he-IL" sz="2000" dirty="0" smtClean="0">
                <a:solidFill>
                  <a:srgbClr val="002060"/>
                </a:solidFill>
              </a:rPr>
              <a:t>מבחינת תפקידו התחבירי, וכתוב את</a:t>
            </a:r>
          </a:p>
          <a:p>
            <a:r>
              <a:rPr lang="he-IL" sz="2000" dirty="0">
                <a:solidFill>
                  <a:srgbClr val="002060"/>
                </a:solidFill>
              </a:rPr>
              <a:t> </a:t>
            </a:r>
            <a:r>
              <a:rPr lang="he-IL" sz="2000" dirty="0" smtClean="0">
                <a:solidFill>
                  <a:srgbClr val="002060"/>
                </a:solidFill>
              </a:rPr>
              <a:t>    תפקידו התחבירי של המשפט בצירוף זה.</a:t>
            </a:r>
            <a:endParaRPr lang="he-IL" sz="20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62847" y="2636912"/>
            <a:ext cx="1330787" cy="336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2550432" y="4280922"/>
            <a:ext cx="1330787" cy="336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6" name="הסבר אליפטי 25"/>
          <p:cNvSpPr/>
          <p:nvPr/>
        </p:nvSpPr>
        <p:spPr>
          <a:xfrm>
            <a:off x="2399713" y="2049898"/>
            <a:ext cx="3240360" cy="18594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הקמתו של מה? של בית הספר. משלים את "הקמתו". הקמה היא שם פעולה = שם עצם</a:t>
            </a:r>
            <a:endParaRPr lang="he-IL" dirty="0"/>
          </a:p>
        </p:txBody>
      </p:sp>
      <p:sp>
        <p:nvSpPr>
          <p:cNvPr id="27" name="TextBox 26"/>
          <p:cNvSpPr txBox="1"/>
          <p:nvPr/>
        </p:nvSpPr>
        <p:spPr>
          <a:xfrm>
            <a:off x="2339752" y="3909392"/>
            <a:ext cx="15751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0033CC"/>
                </a:solidFill>
              </a:rPr>
              <a:t>משלים שם</a:t>
            </a:r>
            <a:endParaRPr lang="he-IL" sz="2000" b="1" dirty="0">
              <a:solidFill>
                <a:srgbClr val="0033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3472" y="5661729"/>
            <a:ext cx="8604956" cy="3539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1700" b="1" dirty="0" smtClean="0">
                <a:solidFill>
                  <a:srgbClr val="0033CC"/>
                </a:solidFill>
                <a:latin typeface="Guttman Yad-Brush" pitchFamily="2" charset="-79"/>
                <a:cs typeface="Guttman Yad-Brush" pitchFamily="2" charset="-79"/>
              </a:rPr>
              <a:t>תשובה:  יוצא דופן הצירוף במשפט 4.  תפקידו התחבירי הוא משלים שם (לוואי)</a:t>
            </a:r>
            <a:endParaRPr lang="he-IL" sz="1700" b="1" dirty="0">
              <a:solidFill>
                <a:srgbClr val="0033CC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33" name="הסבר אליפטי 32"/>
          <p:cNvSpPr/>
          <p:nvPr/>
        </p:nvSpPr>
        <p:spPr>
          <a:xfrm>
            <a:off x="3140824" y="413011"/>
            <a:ext cx="1287160" cy="864096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smtClean="0"/>
              <a:t>מה הוקמו?</a:t>
            </a:r>
            <a:endParaRPr lang="he-IL" sz="2000" dirty="0"/>
          </a:p>
        </p:txBody>
      </p:sp>
      <p:sp>
        <p:nvSpPr>
          <p:cNvPr id="39" name="הסבר אליפטי 38"/>
          <p:cNvSpPr/>
          <p:nvPr/>
        </p:nvSpPr>
        <p:spPr>
          <a:xfrm>
            <a:off x="3712396" y="1548282"/>
            <a:ext cx="1287160" cy="864096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smtClean="0"/>
              <a:t>מה נוסד?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27081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"/>
                            </p:stCondLst>
                            <p:childTnLst>
                              <p:par>
                                <p:cTn id="89" presetID="42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5" grpId="0"/>
      <p:bldP spid="15" grpId="0"/>
      <p:bldP spid="16" grpId="0"/>
      <p:bldP spid="17" grpId="0"/>
      <p:bldP spid="17" grpId="1"/>
      <p:bldP spid="18" grpId="0"/>
      <p:bldP spid="19" grpId="0"/>
      <p:bldP spid="19" grpId="1"/>
      <p:bldP spid="20" grpId="0" animBg="1"/>
      <p:bldP spid="23" grpId="0" animBg="1"/>
      <p:bldP spid="21" grpId="0" animBg="1"/>
      <p:bldP spid="21" grpId="1" animBg="1"/>
      <p:bldP spid="22" grpId="0" animBg="1"/>
      <p:bldP spid="22" grpId="1" animBg="1"/>
      <p:bldP spid="24" grpId="0" animBg="1"/>
      <p:bldP spid="25" grpId="0" animBg="1"/>
      <p:bldP spid="26" grpId="0" animBg="1"/>
      <p:bldP spid="26" grpId="1" animBg="1"/>
      <p:bldP spid="27" grpId="0"/>
      <p:bldP spid="28" grpId="0" animBg="1"/>
      <p:bldP spid="33" grpId="0" animBg="1"/>
      <p:bldP spid="33" grpId="1" animBg="1"/>
      <p:bldP spid="39" grpId="0" animBg="1"/>
      <p:bldP spid="3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" y="0"/>
            <a:ext cx="91231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374799"/>
            <a:ext cx="7772400" cy="1470025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solidFill>
                  <a:srgbClr val="2D7EA8"/>
                </a:solidFill>
                <a:cs typeface="+mn-cs"/>
              </a:rPr>
              <a:t>שאלה מהמבחן על קשרים לוגיים</a:t>
            </a:r>
            <a:r>
              <a:rPr lang="he-IL" b="1" dirty="0" smtClean="0">
                <a:solidFill>
                  <a:srgbClr val="2D7EA8"/>
                </a:solidFill>
              </a:rPr>
              <a:t/>
            </a:r>
            <a:br>
              <a:rPr lang="he-IL" b="1" dirty="0" smtClean="0">
                <a:solidFill>
                  <a:srgbClr val="2D7EA8"/>
                </a:solidFill>
              </a:rPr>
            </a:b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8136904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 smtClean="0">
                <a:solidFill>
                  <a:srgbClr val="002060"/>
                </a:solidFill>
              </a:rPr>
              <a:t>(1)  לפניך משפט: </a:t>
            </a:r>
          </a:p>
          <a:p>
            <a:pPr>
              <a:lnSpc>
                <a:spcPct val="150000"/>
              </a:lnSpc>
            </a:pPr>
            <a:r>
              <a:rPr lang="he-IL" sz="2400" b="1" dirty="0" smtClean="0">
                <a:solidFill>
                  <a:schemeClr val="accent6">
                    <a:lumMod val="75000"/>
                  </a:schemeClr>
                </a:solidFill>
              </a:rPr>
              <a:t>רוב הילדים זוכרים את תקופת ט"ו בשבט בשל קבלת התעודה.</a:t>
            </a:r>
          </a:p>
          <a:p>
            <a:pPr>
              <a:lnSpc>
                <a:spcPct val="150000"/>
              </a:lnSpc>
            </a:pPr>
            <a:r>
              <a:rPr lang="he-IL" sz="2400" dirty="0" smtClean="0">
                <a:solidFill>
                  <a:srgbClr val="002060"/>
                </a:solidFill>
              </a:rPr>
              <a:t>סמן </a:t>
            </a:r>
            <a:r>
              <a:rPr lang="he-IL" sz="2400" dirty="0" smtClean="0">
                <a:solidFill>
                  <a:srgbClr val="002060"/>
                </a:solidFill>
                <a:sym typeface="Marlett"/>
              </a:rPr>
              <a:t> ליד המשפטים המבטאים אותו יחס לוגי כמו במשפט הנתון</a:t>
            </a:r>
            <a:r>
              <a:rPr lang="he-IL" sz="2400" dirty="0" smtClean="0">
                <a:solidFill>
                  <a:srgbClr val="0033CC"/>
                </a:solidFill>
                <a:sym typeface="Marlet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2400" dirty="0" smtClean="0">
                <a:solidFill>
                  <a:srgbClr val="0033CC"/>
                </a:solidFill>
                <a:sym typeface="Marlett"/>
              </a:rPr>
              <a:t> </a:t>
            </a:r>
            <a:r>
              <a:rPr lang="he-IL" sz="2400" dirty="0" smtClean="0">
                <a:solidFill>
                  <a:srgbClr val="008000"/>
                </a:solidFill>
                <a:sym typeface="Marlett"/>
              </a:rPr>
              <a:t>מאחר שהילדים מקבלים תעודה בט"ו בשבט, הם זוכרים תקופה זו.</a:t>
            </a:r>
          </a:p>
          <a:p>
            <a:pPr>
              <a:lnSpc>
                <a:spcPct val="150000"/>
              </a:lnSpc>
            </a:pPr>
            <a:r>
              <a:rPr lang="he-IL" sz="2400" dirty="0" smtClean="0">
                <a:solidFill>
                  <a:srgbClr val="0033CC"/>
                </a:solidFill>
                <a:sym typeface="Marlett"/>
              </a:rPr>
              <a:t> </a:t>
            </a:r>
            <a:r>
              <a:rPr lang="he-IL" sz="2400" dirty="0" smtClean="0">
                <a:solidFill>
                  <a:srgbClr val="008000"/>
                </a:solidFill>
                <a:sym typeface="Marlett"/>
              </a:rPr>
              <a:t>אם מקבלים תעודה בט"ו בשבט, זוכרים תקופה זו.</a:t>
            </a:r>
          </a:p>
          <a:p>
            <a:pPr>
              <a:lnSpc>
                <a:spcPct val="150000"/>
              </a:lnSpc>
            </a:pPr>
            <a:r>
              <a:rPr lang="he-IL" sz="2400" dirty="0" smtClean="0">
                <a:solidFill>
                  <a:srgbClr val="0033CC"/>
                </a:solidFill>
                <a:sym typeface="Marlett"/>
              </a:rPr>
              <a:t> </a:t>
            </a:r>
            <a:r>
              <a:rPr lang="he-IL" sz="2400" dirty="0" smtClean="0">
                <a:solidFill>
                  <a:srgbClr val="008000"/>
                </a:solidFill>
                <a:sym typeface="Marlett"/>
              </a:rPr>
              <a:t>לאחר קבלת התעודה רוב הילדים זוכרים את תקופת ט"ו בשבט.</a:t>
            </a:r>
          </a:p>
          <a:p>
            <a:pPr>
              <a:lnSpc>
                <a:spcPct val="150000"/>
              </a:lnSpc>
            </a:pPr>
            <a:r>
              <a:rPr lang="he-IL" sz="2400" dirty="0" smtClean="0">
                <a:solidFill>
                  <a:srgbClr val="0033CC"/>
                </a:solidFill>
                <a:sym typeface="Marlett"/>
              </a:rPr>
              <a:t> </a:t>
            </a:r>
            <a:r>
              <a:rPr lang="he-IL" sz="2400" dirty="0" smtClean="0">
                <a:solidFill>
                  <a:srgbClr val="008000"/>
                </a:solidFill>
                <a:sym typeface="Marlett"/>
              </a:rPr>
              <a:t>הילדים מקבלים תעודה בט"ו בשבט, לכן הם זוכרים תקופה זו.</a:t>
            </a:r>
          </a:p>
          <a:p>
            <a:pPr>
              <a:lnSpc>
                <a:spcPct val="150000"/>
              </a:lnSpc>
            </a:pPr>
            <a:r>
              <a:rPr lang="he-IL" sz="2400" dirty="0" smtClean="0">
                <a:solidFill>
                  <a:srgbClr val="0033CC"/>
                </a:solidFill>
                <a:sym typeface="Marlett"/>
              </a:rPr>
              <a:t> </a:t>
            </a:r>
            <a:r>
              <a:rPr lang="he-IL" sz="2400" dirty="0" smtClean="0">
                <a:solidFill>
                  <a:srgbClr val="008000"/>
                </a:solidFill>
                <a:sym typeface="Marlett"/>
              </a:rPr>
              <a:t>הילדים מקבלים תעודה בט"ו בשבט כדי לזכור תקופה זו?</a:t>
            </a:r>
            <a:endParaRPr lang="he-IL" sz="24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775647"/>
            <a:ext cx="8352928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rgbClr val="002060"/>
                </a:solidFill>
              </a:rPr>
              <a:t>(2)  ציין את הקשר הלוגי המשותף למשפטים שסימנת ולמשפט הנתון.</a:t>
            </a:r>
            <a:endParaRPr lang="he-IL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805264"/>
            <a:ext cx="6792832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33CC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0033CC"/>
                </a:solidFill>
                <a:latin typeface="Guttman Yad-Brush" pitchFamily="2" charset="-79"/>
                <a:cs typeface="Guttman Yad-Brush" pitchFamily="2" charset="-79"/>
              </a:rPr>
              <a:t>תשובה:  הקשר הלוגי המשותף הוא סיבה ותוצאה/ סיבתיות</a:t>
            </a:r>
            <a:endParaRPr lang="he-IL" dirty="0">
              <a:solidFill>
                <a:srgbClr val="0033CC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9" name="הסבר אליפטי 8"/>
          <p:cNvSpPr/>
          <p:nvPr/>
        </p:nvSpPr>
        <p:spPr>
          <a:xfrm>
            <a:off x="3415114" y="2713566"/>
            <a:ext cx="3677165" cy="2659650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/>
              <a:t>איזו מילה מצביעה על הקשר הלוגי  במשפט  הנתון? מהו הקשר הלוגי?</a:t>
            </a:r>
            <a:endParaRPr lang="he-IL" sz="2400" b="1" dirty="0"/>
          </a:p>
        </p:txBody>
      </p:sp>
      <p:sp>
        <p:nvSpPr>
          <p:cNvPr id="11" name="הסבר ענן 10"/>
          <p:cNvSpPr/>
          <p:nvPr/>
        </p:nvSpPr>
        <p:spPr>
          <a:xfrm>
            <a:off x="2855732" y="980728"/>
            <a:ext cx="1644260" cy="792088"/>
          </a:xfrm>
          <a:prstGeom prst="cloud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FFFF00"/>
                </a:solidFill>
              </a:rPr>
              <a:t>מילת סיבה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1844824"/>
            <a:ext cx="546022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3" name="הסבר אליפטי 12"/>
          <p:cNvSpPr/>
          <p:nvPr/>
        </p:nvSpPr>
        <p:spPr>
          <a:xfrm>
            <a:off x="3599892" y="2852936"/>
            <a:ext cx="2916324" cy="2088232"/>
          </a:xfrm>
          <a:prstGeom prst="wedgeEllipseCallout">
            <a:avLst>
              <a:gd name="adj1" fmla="val -18343"/>
              <a:gd name="adj2" fmla="val 62500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באילו משפטים יש מילים המבטאות קשר לוגי זהה?</a:t>
            </a:r>
            <a:endParaRPr lang="he-IL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452320" y="2924944"/>
            <a:ext cx="1080120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3809954" y="4581128"/>
            <a:ext cx="546022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8460432" y="2994184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2060"/>
                </a:solidFill>
                <a:sym typeface="Marlett"/>
              </a:rPr>
              <a:t>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8460432" y="4581128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2060"/>
                </a:solidFill>
                <a:sym typeface="Marlett"/>
              </a:rPr>
              <a:t>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777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8" grpId="0" animBg="1"/>
      <p:bldP spid="9" grpId="0" animBg="1"/>
      <p:bldP spid="9" grpId="1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" y="0"/>
            <a:ext cx="91231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e-IL" sz="4900" b="1" dirty="0" smtClean="0">
                <a:solidFill>
                  <a:srgbClr val="2D7EA8"/>
                </a:solidFill>
                <a:cs typeface="+mn-cs"/>
              </a:rPr>
              <a:t>קשרים לוגיים - המשך</a:t>
            </a:r>
            <a:r>
              <a:rPr lang="he-IL" b="1" dirty="0" smtClean="0">
                <a:solidFill>
                  <a:srgbClr val="2D7EA8"/>
                </a:solidFill>
              </a:rPr>
              <a:t/>
            </a:r>
            <a:br>
              <a:rPr lang="he-IL" b="1" dirty="0" smtClean="0">
                <a:solidFill>
                  <a:srgbClr val="2D7EA8"/>
                </a:solidFill>
              </a:rPr>
            </a:b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116608"/>
            <a:ext cx="8712968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 smtClean="0">
                <a:solidFill>
                  <a:srgbClr val="002060"/>
                </a:solidFill>
              </a:rPr>
              <a:t>לפניך משפט.</a:t>
            </a:r>
          </a:p>
          <a:p>
            <a:pPr>
              <a:lnSpc>
                <a:spcPct val="150000"/>
              </a:lnSpc>
            </a:pPr>
            <a:endParaRPr lang="he-IL" sz="2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he-IL" sz="2800" b="1" dirty="0" smtClean="0">
                <a:solidFill>
                  <a:srgbClr val="FF9933"/>
                </a:solidFill>
              </a:rPr>
              <a:t>אם מקצועות הלימוד יילמדו בעברית, תגבר שליטתם של התלמידים בשפה זו</a:t>
            </a:r>
            <a:r>
              <a:rPr lang="he-IL" sz="2400" b="1" dirty="0" smtClean="0">
                <a:solidFill>
                  <a:srgbClr val="FF9933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he-IL" sz="2400" b="1" dirty="0">
              <a:solidFill>
                <a:srgbClr val="FF9933"/>
              </a:solidFill>
            </a:endParaRPr>
          </a:p>
          <a:p>
            <a:pPr>
              <a:lnSpc>
                <a:spcPct val="150000"/>
              </a:lnSpc>
            </a:pPr>
            <a:r>
              <a:rPr lang="he-IL" sz="2800" dirty="0" smtClean="0">
                <a:solidFill>
                  <a:srgbClr val="002060"/>
                </a:solidFill>
              </a:rPr>
              <a:t>ציין את הסוג התחבירי של המשפט:_______________</a:t>
            </a:r>
          </a:p>
          <a:p>
            <a:pPr>
              <a:lnSpc>
                <a:spcPct val="150000"/>
              </a:lnSpc>
            </a:pPr>
            <a:r>
              <a:rPr lang="he-IL" sz="2400" dirty="0" smtClean="0">
                <a:solidFill>
                  <a:srgbClr val="002060"/>
                </a:solidFill>
              </a:rPr>
              <a:t>ציין את הקשר הלוגי במשפט זה:_______________________</a:t>
            </a:r>
          </a:p>
          <a:p>
            <a:endParaRPr lang="he-IL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175247"/>
            <a:ext cx="9048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00B050"/>
                </a:solidFill>
              </a:rPr>
              <a:t> </a:t>
            </a:r>
            <a:r>
              <a:rPr lang="he-IL" sz="2400" b="1" dirty="0" smtClean="0">
                <a:solidFill>
                  <a:srgbClr val="00B050"/>
                </a:solidFill>
              </a:rPr>
              <a:t>נשוא</a:t>
            </a:r>
            <a:endParaRPr lang="he-IL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2132856"/>
            <a:ext cx="12288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solidFill>
                  <a:srgbClr val="00B050"/>
                </a:solidFill>
              </a:rPr>
              <a:t>נשוא</a:t>
            </a:r>
            <a:endParaRPr lang="he-IL" sz="2400" b="1" dirty="0">
              <a:solidFill>
                <a:srgbClr val="00B050"/>
              </a:solidFill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8244408" y="2348880"/>
            <a:ext cx="550973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683568" y="4221088"/>
            <a:ext cx="31683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33CC"/>
                </a:solidFill>
                <a:latin typeface="Guttman Yad-Brush" pitchFamily="2" charset="-79"/>
                <a:cs typeface="Guttman Yad-Brush" pitchFamily="2" charset="-79"/>
              </a:rPr>
              <a:t>משפט מורכב</a:t>
            </a:r>
            <a:endParaRPr lang="he-IL" sz="2800" b="1" dirty="0">
              <a:solidFill>
                <a:srgbClr val="0033CC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4725144"/>
            <a:ext cx="1872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33CC"/>
                </a:solidFill>
                <a:latin typeface="Guttman Yad-Brush" pitchFamily="2" charset="-79"/>
                <a:cs typeface="Guttman Yad-Brush" pitchFamily="2" charset="-79"/>
              </a:rPr>
              <a:t>תנאי</a:t>
            </a:r>
            <a:endParaRPr lang="he-IL" sz="2800" b="1" dirty="0">
              <a:solidFill>
                <a:srgbClr val="0033CC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6" name="אליפסה 15"/>
          <p:cNvSpPr/>
          <p:nvPr/>
        </p:nvSpPr>
        <p:spPr>
          <a:xfrm>
            <a:off x="328238" y="2957562"/>
            <a:ext cx="5400600" cy="322295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לפנינו שני </a:t>
            </a:r>
            <a:r>
              <a:rPr lang="he-IL" sz="2800" b="1" dirty="0" smtClean="0"/>
              <a:t>נשואים</a:t>
            </a:r>
            <a:r>
              <a:rPr lang="he-IL" sz="2800" b="1" dirty="0"/>
              <a:t>. אם כן, מהי מילת הקישור שלפיה נקבע את סוג </a:t>
            </a:r>
            <a:r>
              <a:rPr lang="he-IL" sz="2800" b="1" dirty="0" smtClean="0"/>
              <a:t>המשפט?</a:t>
            </a:r>
          </a:p>
          <a:p>
            <a:pPr algn="ctr"/>
            <a:endParaRPr lang="he-IL" sz="2800" b="1" dirty="0"/>
          </a:p>
          <a:p>
            <a:pPr algn="ctr"/>
            <a:r>
              <a:rPr lang="he-IL" sz="2800" b="1" dirty="0" smtClean="0"/>
              <a:t>מה משמעותה של מילת קישור זו?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34923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 animBg="1"/>
      <p:bldP spid="10" grpId="0"/>
      <p:bldP spid="11" grpId="0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4" y="-8344"/>
            <a:ext cx="91231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5724636" cy="1470025"/>
          </a:xfrm>
        </p:spPr>
        <p:txBody>
          <a:bodyPr>
            <a:normAutofit fontScale="90000"/>
          </a:bodyPr>
          <a:lstStyle/>
          <a:p>
            <a:r>
              <a:rPr lang="he-IL" sz="4000" b="1" dirty="0" smtClean="0">
                <a:solidFill>
                  <a:srgbClr val="2D7EA8"/>
                </a:solidFill>
                <a:cs typeface="+mn-cs"/>
              </a:rPr>
              <a:t>שאלה נוספת – הבדלים תחביריים בין משפטים</a:t>
            </a:r>
            <a:r>
              <a:rPr lang="he-IL" b="1" dirty="0" smtClean="0">
                <a:solidFill>
                  <a:srgbClr val="2D7EA8"/>
                </a:solidFill>
              </a:rPr>
              <a:t/>
            </a:r>
            <a:br>
              <a:rPr lang="he-IL" b="1" dirty="0" smtClean="0">
                <a:solidFill>
                  <a:srgbClr val="2D7EA8"/>
                </a:solidFill>
              </a:rPr>
            </a:b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386288" y="1052736"/>
            <a:ext cx="8136904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לפניך משפט.</a:t>
            </a:r>
          </a:p>
          <a:p>
            <a:pPr>
              <a:lnSpc>
                <a:spcPct val="200000"/>
              </a:lnSpc>
            </a:pPr>
            <a:r>
              <a:rPr lang="he-IL" sz="2400" b="1" dirty="0" smtClean="0">
                <a:solidFill>
                  <a:schemeClr val="accent3">
                    <a:lumMod val="50000"/>
                  </a:schemeClr>
                </a:solidFill>
              </a:rPr>
              <a:t>גם לאחר הקמת המדינה שידרו התעודות מסר תרבותי.</a:t>
            </a:r>
            <a:endParaRPr lang="he-IL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את המשפט הנתון אפשר לנסח גם בדרך זו:</a:t>
            </a:r>
          </a:p>
          <a:p>
            <a:pPr>
              <a:lnSpc>
                <a:spcPct val="200000"/>
              </a:lnSpc>
            </a:pPr>
            <a:r>
              <a:rPr lang="he-IL" sz="2400" b="1" dirty="0" smtClean="0">
                <a:solidFill>
                  <a:schemeClr val="accent3">
                    <a:lumMod val="50000"/>
                  </a:schemeClr>
                </a:solidFill>
              </a:rPr>
              <a:t>גם לאחר שהוקמה המדינה שידרו התעודות מסר תרבותי.</a:t>
            </a:r>
          </a:p>
          <a:p>
            <a:pPr>
              <a:lnSpc>
                <a:spcPct val="200000"/>
              </a:lnSpc>
            </a:pPr>
            <a:r>
              <a:rPr lang="he-IL" sz="2400" dirty="0">
                <a:solidFill>
                  <a:schemeClr val="accent6">
                    <a:lumMod val="75000"/>
                  </a:schemeClr>
                </a:solidFill>
              </a:rPr>
              <a:t>ציין </a:t>
            </a:r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הבדל </a:t>
            </a:r>
            <a:r>
              <a:rPr lang="he-IL" sz="2400" u="sng" dirty="0" smtClean="0">
                <a:solidFill>
                  <a:schemeClr val="accent6">
                    <a:lumMod val="75000"/>
                  </a:schemeClr>
                </a:solidFill>
              </a:rPr>
              <a:t>תחבירי</a:t>
            </a:r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 בין </a:t>
            </a:r>
            <a:r>
              <a:rPr lang="he-IL" sz="2400" b="1" dirty="0" smtClean="0">
                <a:solidFill>
                  <a:schemeClr val="accent6">
                    <a:lumMod val="75000"/>
                  </a:schemeClr>
                </a:solidFill>
              </a:rPr>
              <a:t>הניסוח הראשון לניסוח השני </a:t>
            </a:r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 של מהשפט.</a:t>
            </a:r>
            <a:endParaRPr lang="he-I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הסבר אליפטי 3"/>
          <p:cNvSpPr/>
          <p:nvPr/>
        </p:nvSpPr>
        <p:spPr>
          <a:xfrm>
            <a:off x="730206" y="3717032"/>
            <a:ext cx="4057818" cy="2060416"/>
          </a:xfrm>
          <a:prstGeom prst="wedgeEllipseCallou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</a:rPr>
              <a:t>היכן ובמה שונים המשפטים זה מזה?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2132856"/>
            <a:ext cx="3008664" cy="369332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3573016"/>
            <a:ext cx="3303120" cy="369332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3228945"/>
            <a:ext cx="792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008000"/>
                </a:solidFill>
              </a:rPr>
              <a:t>נשוא</a:t>
            </a:r>
            <a:endParaRPr lang="he-IL" sz="2000" b="1" dirty="0">
              <a:solidFill>
                <a:srgbClr val="008000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7020272" y="3512778"/>
            <a:ext cx="1080120" cy="489808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5317832" y="2390187"/>
            <a:ext cx="1774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7030A0"/>
                </a:solidFill>
              </a:rPr>
              <a:t>צירוף שמני</a:t>
            </a:r>
            <a:endParaRPr lang="he-IL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3820978"/>
            <a:ext cx="12858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7030A0"/>
                </a:solidFill>
              </a:rPr>
              <a:t>פועל</a:t>
            </a:r>
            <a:endParaRPr lang="he-IL" sz="20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8416" y="5589240"/>
            <a:ext cx="61206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002060"/>
                </a:solidFill>
                <a:latin typeface="Guttman Yad-Brush" pitchFamily="2" charset="-79"/>
                <a:cs typeface="Guttman Yad-Brush" pitchFamily="2" charset="-79"/>
              </a:rPr>
              <a:t>המשפט הראשון פשוט ואילו המשפט השני מורכב.</a:t>
            </a:r>
            <a:endParaRPr lang="he-IL" sz="2000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5493781"/>
            <a:ext cx="80648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002060"/>
                </a:solidFill>
                <a:latin typeface="Guttman Yad-Brush" pitchFamily="2" charset="-79"/>
                <a:cs typeface="Guttman Yad-Brush" pitchFamily="2" charset="-79"/>
              </a:rPr>
              <a:t>שם הפעולה במשפט הראשון הומר לפועל המשמש נשוא נוסף במשפט השני.</a:t>
            </a:r>
            <a:endParaRPr lang="he-IL" sz="2000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5595704"/>
            <a:ext cx="80648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002060"/>
                </a:solidFill>
                <a:latin typeface="Guttman Yad-Brush" pitchFamily="2" charset="-79"/>
                <a:cs typeface="Guttman Yad-Brush" pitchFamily="2" charset="-79"/>
              </a:rPr>
              <a:t>משלים הפועל במשפט הראשון הפך לפסוקית </a:t>
            </a:r>
            <a:r>
              <a:rPr lang="he-IL" sz="2000" dirty="0" err="1" smtClean="0">
                <a:solidFill>
                  <a:srgbClr val="002060"/>
                </a:solidFill>
                <a:latin typeface="Guttman Yad-Brush" pitchFamily="2" charset="-79"/>
                <a:cs typeface="Guttman Yad-Brush" pitchFamily="2" charset="-79"/>
              </a:rPr>
              <a:t>משלימת</a:t>
            </a:r>
            <a:r>
              <a:rPr lang="he-IL" sz="2000" dirty="0" smtClean="0">
                <a:solidFill>
                  <a:srgbClr val="002060"/>
                </a:solidFill>
                <a:latin typeface="Guttman Yad-Brush" pitchFamily="2" charset="-79"/>
                <a:cs typeface="Guttman Yad-Brush" pitchFamily="2" charset="-79"/>
              </a:rPr>
              <a:t> פועל במשפט השני.</a:t>
            </a:r>
            <a:endParaRPr lang="he-IL" sz="2000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960" y="5489391"/>
            <a:ext cx="80648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002060"/>
                </a:solidFill>
                <a:latin typeface="Guttman Yad-Brush" pitchFamily="2" charset="-79"/>
                <a:cs typeface="Guttman Yad-Brush" pitchFamily="2" charset="-79"/>
              </a:rPr>
              <a:t>במשפט הראשון יש נשוא אחד בלי סימן שעבוד, ובמשפט השני יש שני נשואים עם שעבוד.</a:t>
            </a:r>
            <a:endParaRPr lang="he-IL" sz="2000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6096" y="5013176"/>
            <a:ext cx="29523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 smtClean="0">
                <a:solidFill>
                  <a:srgbClr val="0033CC"/>
                </a:solidFill>
              </a:rPr>
              <a:t>תשובות אפשריות</a:t>
            </a:r>
            <a:r>
              <a:rPr lang="he-IL" sz="2400" b="1" dirty="0" smtClean="0">
                <a:solidFill>
                  <a:srgbClr val="0033CC"/>
                </a:solidFill>
              </a:rPr>
              <a:t>:</a:t>
            </a:r>
            <a:endParaRPr lang="he-IL" sz="2400" b="1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4008" y="1804754"/>
            <a:ext cx="792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008000"/>
                </a:solidFill>
              </a:rPr>
              <a:t>נשוא</a:t>
            </a:r>
            <a:endParaRPr lang="he-IL" sz="2000" b="1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3968" y="3316922"/>
            <a:ext cx="792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008000"/>
                </a:solidFill>
              </a:rPr>
              <a:t>נשוא</a:t>
            </a:r>
            <a:endParaRPr lang="he-IL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7" grpId="0" animBg="1"/>
      <p:bldP spid="9" grpId="0"/>
      <p:bldP spid="10" grpId="0" animBg="1"/>
      <p:bldP spid="11" grpId="0"/>
      <p:bldP spid="12" grpId="0"/>
      <p:bldP spid="13" grpId="0"/>
      <p:bldP spid="13" grpId="1"/>
      <p:bldP spid="14" grpId="0"/>
      <p:bldP spid="14" grpId="1"/>
      <p:bldP spid="16" grpId="0"/>
      <p:bldP spid="18" grpId="0"/>
      <p:bldP spid="18" grpId="1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" y="0"/>
            <a:ext cx="91231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-171400"/>
            <a:ext cx="6336704" cy="1470025"/>
          </a:xfrm>
        </p:spPr>
        <p:txBody>
          <a:bodyPr>
            <a:normAutofit/>
          </a:bodyPr>
          <a:lstStyle/>
          <a:p>
            <a:r>
              <a:rPr lang="he-IL" b="1" dirty="0" smtClean="0">
                <a:solidFill>
                  <a:srgbClr val="2D7EA8"/>
                </a:solidFill>
                <a:cs typeface="+mn-cs"/>
              </a:rPr>
              <a:t>שאלה על זיהוי חלקים תחביריים במשפט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556792"/>
            <a:ext cx="7969720" cy="4278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2400" dirty="0" smtClean="0">
                <a:solidFill>
                  <a:srgbClr val="002060"/>
                </a:solidFill>
              </a:rPr>
              <a:t>לפניך קטע ובו המילה </a:t>
            </a:r>
            <a:r>
              <a:rPr lang="he-IL" sz="2800" b="1" dirty="0" smtClean="0">
                <a:solidFill>
                  <a:srgbClr val="002060"/>
                </a:solidFill>
              </a:rPr>
              <a:t>תעודות </a:t>
            </a:r>
            <a:r>
              <a:rPr lang="he-IL" sz="2400" dirty="0" smtClean="0">
                <a:solidFill>
                  <a:srgbClr val="002060"/>
                </a:solidFill>
              </a:rPr>
              <a:t>מודגשת ארבע פעמים: </a:t>
            </a:r>
          </a:p>
          <a:p>
            <a:pPr>
              <a:lnSpc>
                <a:spcPct val="200000"/>
              </a:lnSpc>
            </a:pPr>
            <a:r>
              <a:rPr lang="he-IL" sz="2400" dirty="0" smtClean="0">
                <a:solidFill>
                  <a:srgbClr val="00B050"/>
                </a:solidFill>
              </a:rPr>
              <a:t>בתי הספר בארץ מעניקים לתלמידיהם </a:t>
            </a:r>
            <a:r>
              <a:rPr lang="he-IL" sz="2400" b="1" dirty="0" smtClean="0">
                <a:solidFill>
                  <a:srgbClr val="002060"/>
                </a:solidFill>
              </a:rPr>
              <a:t>תעודות </a:t>
            </a:r>
            <a:r>
              <a:rPr lang="he-IL" sz="2400" dirty="0" smtClean="0">
                <a:solidFill>
                  <a:srgbClr val="00B050"/>
                </a:solidFill>
              </a:rPr>
              <a:t>מסוגים שונים. </a:t>
            </a:r>
          </a:p>
          <a:p>
            <a:pPr>
              <a:lnSpc>
                <a:spcPct val="200000"/>
              </a:lnSpc>
            </a:pPr>
            <a:r>
              <a:rPr lang="he-IL" sz="2400" dirty="0" smtClean="0">
                <a:solidFill>
                  <a:srgbClr val="00B050"/>
                </a:solidFill>
              </a:rPr>
              <a:t>ה</a:t>
            </a:r>
            <a:r>
              <a:rPr lang="he-IL" sz="2400" b="1" dirty="0" smtClean="0">
                <a:solidFill>
                  <a:srgbClr val="002060"/>
                </a:solidFill>
              </a:rPr>
              <a:t>תעודות </a:t>
            </a:r>
            <a:r>
              <a:rPr lang="he-IL" sz="2400" dirty="0" smtClean="0">
                <a:solidFill>
                  <a:srgbClr val="00B050"/>
                </a:solidFill>
              </a:rPr>
              <a:t>משקפות את הישגי התלמיד בתקופת זמן מסוימת.</a:t>
            </a:r>
          </a:p>
          <a:p>
            <a:pPr>
              <a:lnSpc>
                <a:spcPct val="200000"/>
              </a:lnSpc>
            </a:pPr>
            <a:r>
              <a:rPr lang="he-IL" sz="2400" dirty="0" smtClean="0">
                <a:solidFill>
                  <a:srgbClr val="00B050"/>
                </a:solidFill>
              </a:rPr>
              <a:t>ילדים רבים מתייחסים ל</a:t>
            </a:r>
            <a:r>
              <a:rPr lang="he-IL" sz="2400" b="1" dirty="0" smtClean="0">
                <a:solidFill>
                  <a:srgbClr val="002060"/>
                </a:solidFill>
              </a:rPr>
              <a:t>תעודות </a:t>
            </a:r>
            <a:r>
              <a:rPr lang="he-IL" sz="2400" dirty="0" smtClean="0">
                <a:solidFill>
                  <a:srgbClr val="00B050"/>
                </a:solidFill>
              </a:rPr>
              <a:t>ביראה רבה, לכן יום חלוקת </a:t>
            </a:r>
          </a:p>
          <a:p>
            <a:pPr>
              <a:lnSpc>
                <a:spcPct val="200000"/>
              </a:lnSpc>
            </a:pPr>
            <a:r>
              <a:rPr lang="he-IL" sz="2400" dirty="0" smtClean="0">
                <a:solidFill>
                  <a:srgbClr val="00B050"/>
                </a:solidFill>
              </a:rPr>
              <a:t>ה</a:t>
            </a:r>
            <a:r>
              <a:rPr lang="he-IL" sz="2400" b="1" dirty="0" smtClean="0">
                <a:solidFill>
                  <a:srgbClr val="002060"/>
                </a:solidFill>
              </a:rPr>
              <a:t>תעודות </a:t>
            </a:r>
            <a:r>
              <a:rPr lang="he-IL" sz="2400" b="1" dirty="0" smtClean="0">
                <a:solidFill>
                  <a:srgbClr val="00B050"/>
                </a:solidFill>
              </a:rPr>
              <a:t>גורם להם התרגשות.</a:t>
            </a:r>
            <a:endParaRPr lang="he-IL" sz="2400" dirty="0" smtClean="0">
              <a:solidFill>
                <a:srgbClr val="00B050"/>
              </a:solidFill>
            </a:endParaRPr>
          </a:p>
          <a:p>
            <a:endParaRPr lang="he-IL" sz="2400" dirty="0">
              <a:solidFill>
                <a:srgbClr val="002060"/>
              </a:solidFill>
            </a:endParaRPr>
          </a:p>
        </p:txBody>
      </p:sp>
      <p:sp>
        <p:nvSpPr>
          <p:cNvPr id="33" name="קשת 32"/>
          <p:cNvSpPr/>
          <p:nvPr/>
        </p:nvSpPr>
        <p:spPr>
          <a:xfrm>
            <a:off x="3995936" y="2348880"/>
            <a:ext cx="2088232" cy="792088"/>
          </a:xfrm>
          <a:prstGeom prst="arc">
            <a:avLst>
              <a:gd name="adj1" fmla="val 10696236"/>
              <a:gd name="adj2" fmla="val 0"/>
            </a:avLst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הסבר אליפטי 33"/>
          <p:cNvSpPr/>
          <p:nvPr/>
        </p:nvSpPr>
        <p:spPr>
          <a:xfrm>
            <a:off x="5415395" y="1405176"/>
            <a:ext cx="2686068" cy="1218952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 (את) מה מעניקים?  (מעניקים = פועל)</a:t>
            </a:r>
            <a:endParaRPr lang="he-IL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555776" y="2380818"/>
            <a:ext cx="16812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A50021"/>
                </a:solidFill>
              </a:rPr>
              <a:t>משלים פועל</a:t>
            </a:r>
            <a:endParaRPr lang="he-IL" sz="2000" b="1" dirty="0">
              <a:solidFill>
                <a:srgbClr val="A50021"/>
              </a:solidFill>
            </a:endParaRPr>
          </a:p>
        </p:txBody>
      </p:sp>
      <p:sp>
        <p:nvSpPr>
          <p:cNvPr id="37" name="הסבר אליפטי 36"/>
          <p:cNvSpPr/>
          <p:nvPr/>
        </p:nvSpPr>
        <p:spPr>
          <a:xfrm>
            <a:off x="6108588" y="1844824"/>
            <a:ext cx="2855900" cy="1541408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מי/ מה  משקפות? (משקפות = פועל, נשוא המשפט)</a:t>
            </a:r>
            <a:endParaRPr lang="he-IL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707149" y="3212976"/>
            <a:ext cx="16812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A50021"/>
                </a:solidFill>
              </a:rPr>
              <a:t>נושא</a:t>
            </a:r>
            <a:endParaRPr lang="he-IL" sz="2000" b="1" dirty="0">
              <a:solidFill>
                <a:srgbClr val="A50021"/>
              </a:solidFill>
            </a:endParaRPr>
          </a:p>
        </p:txBody>
      </p:sp>
      <p:sp>
        <p:nvSpPr>
          <p:cNvPr id="39" name="קשת 38"/>
          <p:cNvSpPr/>
          <p:nvPr/>
        </p:nvSpPr>
        <p:spPr>
          <a:xfrm rot="21334969">
            <a:off x="6833362" y="3147122"/>
            <a:ext cx="935035" cy="792088"/>
          </a:xfrm>
          <a:prstGeom prst="arc">
            <a:avLst>
              <a:gd name="adj1" fmla="val 11437774"/>
              <a:gd name="adj2" fmla="val 0"/>
            </a:avLst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הסבר אליפטי 39"/>
          <p:cNvSpPr/>
          <p:nvPr/>
        </p:nvSpPr>
        <p:spPr>
          <a:xfrm>
            <a:off x="1331639" y="2636912"/>
            <a:ext cx="2999245" cy="1382144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איזו חלוקה?</a:t>
            </a:r>
          </a:p>
          <a:p>
            <a:pPr algn="ctr"/>
            <a:r>
              <a:rPr lang="he-IL" b="1" dirty="0" smtClean="0"/>
              <a:t>חלוקה  = שם פעולה  (שם עצם</a:t>
            </a:r>
            <a:r>
              <a:rPr lang="he-IL" dirty="0" smtClean="0"/>
              <a:t>)</a:t>
            </a:r>
            <a:endParaRPr lang="he-IL" dirty="0"/>
          </a:p>
        </p:txBody>
      </p:sp>
      <p:sp>
        <p:nvSpPr>
          <p:cNvPr id="41" name="הסבר אליפטי 40"/>
          <p:cNvSpPr/>
          <p:nvPr/>
        </p:nvSpPr>
        <p:spPr>
          <a:xfrm>
            <a:off x="4293698" y="2655632"/>
            <a:ext cx="2851254" cy="1373336"/>
          </a:xfrm>
          <a:prstGeom prst="wedgeEllipseCallout">
            <a:avLst>
              <a:gd name="adj1" fmla="val 13019"/>
              <a:gd name="adj2" fmla="val 5880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למה  מתייחסים?  (מתייחסים  = פועל)</a:t>
            </a:r>
            <a:endParaRPr lang="he-IL" b="1" dirty="0"/>
          </a:p>
        </p:txBody>
      </p:sp>
      <p:sp>
        <p:nvSpPr>
          <p:cNvPr id="42" name="קשת 41"/>
          <p:cNvSpPr/>
          <p:nvPr/>
        </p:nvSpPr>
        <p:spPr>
          <a:xfrm rot="21334969">
            <a:off x="5444509" y="3934068"/>
            <a:ext cx="935035" cy="792088"/>
          </a:xfrm>
          <a:prstGeom prst="arc">
            <a:avLst>
              <a:gd name="adj1" fmla="val 11437774"/>
              <a:gd name="adj2" fmla="val 0"/>
            </a:avLst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TextBox 42"/>
          <p:cNvSpPr txBox="1"/>
          <p:nvPr/>
        </p:nvSpPr>
        <p:spPr>
          <a:xfrm>
            <a:off x="4330885" y="3892986"/>
            <a:ext cx="16812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A50021"/>
                </a:solidFill>
              </a:rPr>
              <a:t>משלים פועל</a:t>
            </a:r>
            <a:endParaRPr lang="he-IL" sz="2000" b="1" dirty="0">
              <a:solidFill>
                <a:srgbClr val="A5002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49133" y="4613066"/>
            <a:ext cx="16812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A50021"/>
                </a:solidFill>
              </a:rPr>
              <a:t>משלים שם</a:t>
            </a:r>
            <a:endParaRPr lang="he-IL" sz="2000" b="1" dirty="0">
              <a:solidFill>
                <a:srgbClr val="A50021"/>
              </a:solidFill>
            </a:endParaRPr>
          </a:p>
        </p:txBody>
      </p:sp>
      <p:cxnSp>
        <p:nvCxnSpPr>
          <p:cNvPr id="52" name="מחבר חץ ישר 51"/>
          <p:cNvCxnSpPr/>
          <p:nvPr/>
        </p:nvCxnSpPr>
        <p:spPr>
          <a:xfrm>
            <a:off x="2051720" y="4509120"/>
            <a:ext cx="5400600" cy="504056"/>
          </a:xfrm>
          <a:prstGeom prst="straightConnector1">
            <a:avLst/>
          </a:prstGeom>
          <a:ln w="28575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כוכב עם 7 פינות 52"/>
          <p:cNvSpPr/>
          <p:nvPr/>
        </p:nvSpPr>
        <p:spPr>
          <a:xfrm>
            <a:off x="2935152" y="1792989"/>
            <a:ext cx="4209800" cy="3805699"/>
          </a:xfrm>
          <a:prstGeom prst="star7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/>
              <a:t>יש לבדוק איזו מילה משלימה המילה "תעודה" בכל אחד מהמקרים.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8618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  <p:bldP spid="34" grpId="0" animBg="1"/>
      <p:bldP spid="34" grpId="1" animBg="1"/>
      <p:bldP spid="36" grpId="0"/>
      <p:bldP spid="37" grpId="0" animBg="1"/>
      <p:bldP spid="37" grpId="1" animBg="1"/>
      <p:bldP spid="38" grpId="0"/>
      <p:bldP spid="39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/>
      <p:bldP spid="50" grpId="0"/>
      <p:bldP spid="53" grpId="0" animBg="1"/>
      <p:bldP spid="5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" y="0"/>
            <a:ext cx="91231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58775"/>
            <a:ext cx="5040560" cy="1470025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rgbClr val="2D7EA8"/>
                </a:solidFill>
                <a:cs typeface="+mn-cs"/>
              </a:rPr>
              <a:t>דוגמה לשאלה על צירופים במשפט</a:t>
            </a:r>
            <a:r>
              <a:rPr lang="he-IL" b="1" dirty="0" smtClean="0">
                <a:solidFill>
                  <a:srgbClr val="2D7EA8"/>
                </a:solidFill>
              </a:rPr>
              <a:t/>
            </a:r>
            <a:br>
              <a:rPr lang="he-IL" b="1" dirty="0" smtClean="0">
                <a:solidFill>
                  <a:srgbClr val="2D7EA8"/>
                </a:solidFill>
              </a:rPr>
            </a:b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7920880" cy="54476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 smtClean="0">
                <a:solidFill>
                  <a:srgbClr val="FF6600"/>
                </a:solidFill>
              </a:rPr>
              <a:t>לפניך קטע.</a:t>
            </a:r>
          </a:p>
          <a:p>
            <a:pPr>
              <a:lnSpc>
                <a:spcPct val="150000"/>
              </a:lnSpc>
            </a:pPr>
            <a:r>
              <a:rPr lang="he-IL" sz="2400" b="1" dirty="0" smtClean="0">
                <a:solidFill>
                  <a:srgbClr val="008000"/>
                </a:solidFill>
              </a:rPr>
              <a:t>אתמול דפדפתי באלבומים ישנים של הוריי. באחד האלבומים מצאתי תעודת זהות שאבא שלי החביא בתוך מעטפה. גיליתי על אבא דברים חדשים.</a:t>
            </a:r>
          </a:p>
          <a:p>
            <a:pPr>
              <a:lnSpc>
                <a:spcPct val="150000"/>
              </a:lnSpc>
            </a:pPr>
            <a:r>
              <a:rPr lang="he-IL" sz="2400" dirty="0" smtClean="0">
                <a:solidFill>
                  <a:srgbClr val="FF6600"/>
                </a:solidFill>
              </a:rPr>
              <a:t>העתק מן הקטע דוגמה לצירוף של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400" dirty="0" smtClean="0">
                <a:solidFill>
                  <a:srgbClr val="FF6600"/>
                </a:solidFill>
              </a:rPr>
              <a:t>סמיכות _________________________________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400" dirty="0" smtClean="0">
                <a:solidFill>
                  <a:srgbClr val="FF6600"/>
                </a:solidFill>
              </a:rPr>
              <a:t>שם עצם + שם תואר________________________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400" dirty="0" smtClean="0">
                <a:solidFill>
                  <a:srgbClr val="FF6600"/>
                </a:solidFill>
              </a:rPr>
              <a:t>שם עצם + כינוי קניין (כינוי שייכות)_______________</a:t>
            </a:r>
          </a:p>
          <a:p>
            <a:pPr>
              <a:lnSpc>
                <a:spcPct val="150000"/>
              </a:lnSpc>
            </a:pPr>
            <a:endParaRPr lang="he-IL" sz="2400" b="1" dirty="0" smtClean="0">
              <a:solidFill>
                <a:srgbClr val="008000"/>
              </a:solidFill>
            </a:endParaRPr>
          </a:p>
          <a:p>
            <a:endParaRPr lang="he-IL" sz="2400" dirty="0">
              <a:solidFill>
                <a:srgbClr val="FF6600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499992" y="2348880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הסבר אליפטי 3"/>
          <p:cNvSpPr/>
          <p:nvPr/>
        </p:nvSpPr>
        <p:spPr>
          <a:xfrm>
            <a:off x="179512" y="3717032"/>
            <a:ext cx="1944216" cy="1800200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/>
              <a:t>מחפשים צירופים שמניים בקטע</a:t>
            </a:r>
            <a:endParaRPr lang="he-IL" sz="2400" b="1" dirty="0"/>
          </a:p>
        </p:txBody>
      </p:sp>
      <p:sp>
        <p:nvSpPr>
          <p:cNvPr id="7" name="מלבן 6"/>
          <p:cNvSpPr/>
          <p:nvPr/>
        </p:nvSpPr>
        <p:spPr>
          <a:xfrm>
            <a:off x="6084168" y="2924944"/>
            <a:ext cx="158417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6151632" y="3429000"/>
            <a:ext cx="180474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4716016" y="2924944"/>
            <a:ext cx="108466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611560" y="4005064"/>
            <a:ext cx="8208912" cy="22322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2400" b="1" dirty="0" smtClean="0">
              <a:solidFill>
                <a:srgbClr val="FF6600"/>
              </a:solidFill>
            </a:endParaRPr>
          </a:p>
          <a:p>
            <a:r>
              <a:rPr lang="he-IL" sz="2400" b="1" dirty="0" smtClean="0">
                <a:solidFill>
                  <a:srgbClr val="FF6600"/>
                </a:solidFill>
              </a:rPr>
              <a:t>צירוף סמיכות </a:t>
            </a:r>
            <a:r>
              <a:rPr lang="he-IL" sz="2400" b="1" dirty="0" smtClean="0">
                <a:solidFill>
                  <a:schemeClr val="accent5">
                    <a:lumMod val="50000"/>
                  </a:schemeClr>
                </a:solidFill>
              </a:rPr>
              <a:t>הוא צירוף של  שני שמות עצם.</a:t>
            </a:r>
          </a:p>
          <a:p>
            <a:r>
              <a:rPr lang="he-IL" sz="2400" b="1" dirty="0" smtClean="0">
                <a:solidFill>
                  <a:schemeClr val="accent5">
                    <a:lumMod val="50000"/>
                  </a:schemeClr>
                </a:solidFill>
              </a:rPr>
              <a:t>כשהוא מיודע נוספת ה"א הידיעה לסומך בלבד.</a:t>
            </a:r>
          </a:p>
          <a:p>
            <a:r>
              <a:rPr lang="he-IL" sz="2400" b="1" dirty="0" smtClean="0">
                <a:solidFill>
                  <a:schemeClr val="accent5">
                    <a:lumMod val="50000"/>
                  </a:schemeClr>
                </a:solidFill>
              </a:rPr>
              <a:t>כשהוא ברבים נוסף צורן רבים לנסמך בלבד.</a:t>
            </a:r>
          </a:p>
          <a:p>
            <a:endParaRPr lang="he-IL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e-IL" sz="2400" b="1" dirty="0" smtClean="0">
                <a:solidFill>
                  <a:srgbClr val="FF6600"/>
                </a:solidFill>
              </a:rPr>
              <a:t>בצירוף של שם ותוארו </a:t>
            </a:r>
            <a:r>
              <a:rPr lang="he-IL" sz="2400" b="1" dirty="0">
                <a:solidFill>
                  <a:schemeClr val="accent5">
                    <a:lumMod val="50000"/>
                  </a:schemeClr>
                </a:solidFill>
              </a:rPr>
              <a:t>מיידעים הן את הסומך הן את </a:t>
            </a:r>
            <a:r>
              <a:rPr lang="he-IL" sz="2400" b="1" dirty="0" smtClean="0">
                <a:solidFill>
                  <a:schemeClr val="accent5">
                    <a:lumMod val="50000"/>
                  </a:schemeClr>
                </a:solidFill>
              </a:rPr>
              <a:t>הנסמך,</a:t>
            </a:r>
          </a:p>
          <a:p>
            <a:r>
              <a:rPr lang="he-IL" sz="2400" b="1" dirty="0" smtClean="0">
                <a:solidFill>
                  <a:schemeClr val="accent5">
                    <a:lumMod val="50000"/>
                  </a:schemeClr>
                </a:solidFill>
              </a:rPr>
              <a:t>ומוסיפים צורן רבים הן לשם הן לתואר. </a:t>
            </a:r>
            <a:endParaRPr lang="he-IL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he-IL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4509120"/>
            <a:ext cx="29523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0033CC"/>
                </a:solidFill>
                <a:latin typeface="Guttman Yad-Brush" pitchFamily="2" charset="-79"/>
                <a:cs typeface="Guttman Yad-Brush" pitchFamily="2" charset="-79"/>
              </a:rPr>
              <a:t>תעודת זהות</a:t>
            </a:r>
            <a:endParaRPr lang="he-IL" sz="2000" dirty="0">
              <a:solidFill>
                <a:srgbClr val="0033CC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5029145"/>
            <a:ext cx="42634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0033CC"/>
                </a:solidFill>
                <a:latin typeface="Guttman Yad-Brush" pitchFamily="2" charset="-79"/>
                <a:cs typeface="Guttman Yad-Brush" pitchFamily="2" charset="-79"/>
              </a:rPr>
              <a:t>אלבומים ישנים, דברים חדשים</a:t>
            </a:r>
            <a:endParaRPr lang="he-IL" sz="2000" dirty="0">
              <a:solidFill>
                <a:srgbClr val="0033CC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5589240"/>
            <a:ext cx="29523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0033CC"/>
                </a:solidFill>
                <a:latin typeface="Guttman Yad-Brush" pitchFamily="2" charset="-79"/>
                <a:cs typeface="Guttman Yad-Brush" pitchFamily="2" charset="-79"/>
              </a:rPr>
              <a:t>אבא שלי</a:t>
            </a:r>
            <a:endParaRPr lang="he-IL" sz="2000" dirty="0">
              <a:solidFill>
                <a:srgbClr val="0033CC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42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 animBg="1"/>
      <p:bldP spid="4" grpId="1" animBg="1"/>
      <p:bldP spid="7" grpId="0" animBg="1"/>
      <p:bldP spid="8" grpId="0" animBg="1"/>
      <p:bldP spid="9" grpId="0" animBg="1"/>
      <p:bldP spid="11" grpId="0" animBg="1"/>
      <p:bldP spid="11" grpId="2" animBg="1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" y="0"/>
            <a:ext cx="9123191" cy="68580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 b="17334"/>
          <a:stretch/>
        </p:blipFill>
        <p:spPr>
          <a:xfrm>
            <a:off x="3610334" y="2420888"/>
            <a:ext cx="2553011" cy="1872208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96679" y="4654877"/>
            <a:ext cx="31755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>
                <a:solidFill>
                  <a:srgbClr val="002060"/>
                </a:solidFill>
                <a:latin typeface="BN Sharon New" pitchFamily="2" charset="-79"/>
                <a:cs typeface="BN Sharon New" pitchFamily="2" charset="-79"/>
              </a:rPr>
              <a:t>בהצלחה  במבחן!</a:t>
            </a:r>
            <a:endParaRPr lang="he-IL" sz="3600" dirty="0">
              <a:solidFill>
                <a:srgbClr val="002060"/>
              </a:solidFill>
              <a:latin typeface="BN Sharon New" pitchFamily="2" charset="-79"/>
              <a:cs typeface="BN Sharon New" pitchFamily="2" charset="-79"/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4882015" y="5877272"/>
            <a:ext cx="3808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0070C0"/>
                </a:solidFill>
              </a:rPr>
              <a:t>איור </a:t>
            </a:r>
            <a:r>
              <a:rPr lang="he-IL" dirty="0" smtClean="0">
                <a:solidFill>
                  <a:srgbClr val="0070C0"/>
                </a:solidFill>
              </a:rPr>
              <a:t>הילד בגשם  - </a:t>
            </a:r>
            <a:r>
              <a:rPr lang="he-IL" dirty="0">
                <a:solidFill>
                  <a:srgbClr val="0070C0"/>
                </a:solidFill>
              </a:rPr>
              <a:t> </a:t>
            </a:r>
            <a:r>
              <a:rPr lang="en-US" dirty="0">
                <a:solidFill>
                  <a:srgbClr val="0070C0"/>
                </a:solidFill>
              </a:rPr>
              <a:t>©Animation Library</a:t>
            </a:r>
          </a:p>
        </p:txBody>
      </p:sp>
    </p:spTree>
    <p:extLst>
      <p:ext uri="{BB962C8B-B14F-4D97-AF65-F5344CB8AC3E}">
        <p14:creationId xmlns:p14="http://schemas.microsoft.com/office/powerpoint/2010/main" val="38296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" y="75783"/>
            <a:ext cx="91231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8560" y="26130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e-IL" sz="4900" b="1" dirty="0" smtClean="0">
                <a:solidFill>
                  <a:srgbClr val="2D7EA8"/>
                </a:solidFill>
                <a:cs typeface="+mn-cs"/>
              </a:rPr>
              <a:t>תפקידים תחביריים במשפט</a:t>
            </a:r>
            <a:r>
              <a:rPr lang="he-IL" b="1" dirty="0" smtClean="0">
                <a:solidFill>
                  <a:srgbClr val="2D7EA8"/>
                </a:solidFill>
              </a:rPr>
              <a:t/>
            </a:r>
            <a:br>
              <a:rPr lang="he-IL" b="1" dirty="0" smtClean="0">
                <a:solidFill>
                  <a:srgbClr val="2D7EA8"/>
                </a:solidFill>
              </a:rPr>
            </a:b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1571039"/>
            <a:ext cx="28803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rgbClr val="7030A0"/>
                </a:solidFill>
              </a:rPr>
              <a:t>יסודות המשפט:</a:t>
            </a:r>
            <a:endParaRPr lang="he-IL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276872"/>
            <a:ext cx="75608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8000"/>
                </a:solidFill>
              </a:rPr>
              <a:t>נושא                                                נשוא</a:t>
            </a:r>
            <a:endParaRPr lang="he-IL" sz="2800" b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2996952"/>
            <a:ext cx="266429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</a:rPr>
              <a:t>הנתון  - </a:t>
            </a:r>
          </a:p>
          <a:p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</a:rPr>
              <a:t>ה"מה" או ה"מי" של המשפט</a:t>
            </a:r>
            <a:endParaRPr lang="he-IL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676" y="2996952"/>
            <a:ext cx="174410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</a:rPr>
              <a:t>החידוש – </a:t>
            </a:r>
          </a:p>
          <a:p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</a:rPr>
              <a:t>מה שנאמר על הנתון</a:t>
            </a:r>
            <a:endParaRPr lang="he-IL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4581128"/>
            <a:ext cx="15121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70C0"/>
                </a:solidFill>
              </a:rPr>
              <a:t>גשם</a:t>
            </a:r>
            <a:endParaRPr lang="he-IL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4965267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1791732" y="4581128"/>
            <a:ext cx="8360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70C0"/>
                </a:solidFill>
              </a:rPr>
              <a:t>ירד </a:t>
            </a:r>
            <a:endParaRPr lang="he-IL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2924944"/>
            <a:ext cx="10561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2D7EA8"/>
                </a:solidFill>
              </a:rPr>
              <a:t>לדוגמה:</a:t>
            </a:r>
            <a:endParaRPr lang="he-IL" dirty="0">
              <a:solidFill>
                <a:srgbClr val="2D7EA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9772" y="1571038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err="1" smtClean="0">
                <a:solidFill>
                  <a:srgbClr val="7030A0"/>
                </a:solidFill>
              </a:rPr>
              <a:t>משלימי</a:t>
            </a:r>
            <a:r>
              <a:rPr lang="he-IL" sz="3200" b="1" dirty="0" smtClean="0">
                <a:solidFill>
                  <a:srgbClr val="7030A0"/>
                </a:solidFill>
              </a:rPr>
              <a:t> המשפט:</a:t>
            </a:r>
            <a:endParaRPr lang="he-IL" sz="32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7" y="2276872"/>
            <a:ext cx="74168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8000"/>
                </a:solidFill>
              </a:rPr>
              <a:t>משלים שם (לוואי)                            משלים פועל</a:t>
            </a:r>
            <a:endParaRPr lang="he-IL" sz="2800" b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4581127"/>
            <a:ext cx="1224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chemeClr val="accent5">
                    <a:lumMod val="50000"/>
                  </a:schemeClr>
                </a:solidFill>
              </a:rPr>
              <a:t>חזק</a:t>
            </a:r>
            <a:endParaRPr lang="he-IL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9" y="4581128"/>
            <a:ext cx="1224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chemeClr val="accent5">
                    <a:lumMod val="50000"/>
                  </a:schemeClr>
                </a:solidFill>
              </a:rPr>
              <a:t>אתמול</a:t>
            </a:r>
            <a:endParaRPr lang="he-IL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6016" y="4437112"/>
            <a:ext cx="32733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dirty="0" smtClean="0">
                <a:solidFill>
                  <a:srgbClr val="0070C0"/>
                </a:solidFill>
              </a:rPr>
              <a:t>.</a:t>
            </a:r>
            <a:endParaRPr lang="he-IL" sz="4000" dirty="0">
              <a:solidFill>
                <a:srgbClr val="0070C0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11" y="3328747"/>
            <a:ext cx="2267213" cy="2106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403648" y="2324780"/>
            <a:ext cx="2376264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8000"/>
            </a:solidFill>
          </a:ln>
        </p:spPr>
        <p:txBody>
          <a:bodyPr wrap="square" rtlCol="1">
            <a:spAutoFit/>
          </a:bodyPr>
          <a:lstStyle/>
          <a:p>
            <a:endParaRPr lang="he-IL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</a:rPr>
              <a:t>לפנינו משפט פשוט, שיש בו </a:t>
            </a:r>
            <a:r>
              <a:rPr lang="he-IL" sz="2800" b="1" dirty="0" smtClean="0">
                <a:solidFill>
                  <a:srgbClr val="008000"/>
                </a:solidFill>
              </a:rPr>
              <a:t>נושא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</a:rPr>
              <a:t> אחד ו</a:t>
            </a:r>
            <a:r>
              <a:rPr lang="he-IL" sz="2800" b="1" dirty="0" smtClean="0">
                <a:solidFill>
                  <a:srgbClr val="008000"/>
                </a:solidFill>
              </a:rPr>
              <a:t>נשוא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</a:rPr>
              <a:t> אחד.</a:t>
            </a:r>
          </a:p>
          <a:p>
            <a:endParaRPr lang="he-I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8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13055 L 0.23837 -0.1405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-1356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44098 -0.0020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1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91 -0.00208 L 0.4434 -0.0020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  <p:bldP spid="5" grpId="0"/>
      <p:bldP spid="5" grpId="1"/>
      <p:bldP spid="7" grpId="0"/>
      <p:bldP spid="7" grpId="1"/>
      <p:bldP spid="9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7" grpId="1"/>
      <p:bldP spid="18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8" y="119915"/>
            <a:ext cx="92525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e-IL" sz="6700" b="1" dirty="0" smtClean="0">
                <a:solidFill>
                  <a:srgbClr val="2D7EA8"/>
                </a:solidFill>
                <a:cs typeface="+mn-cs"/>
              </a:rPr>
              <a:t>סוגי משפטים</a:t>
            </a:r>
            <a:r>
              <a:rPr lang="he-IL" b="1" dirty="0" smtClean="0">
                <a:solidFill>
                  <a:srgbClr val="2D7EA8"/>
                </a:solidFill>
              </a:rPr>
              <a:t/>
            </a:r>
            <a:br>
              <a:rPr lang="he-IL" b="1" dirty="0" smtClean="0">
                <a:solidFill>
                  <a:srgbClr val="2D7EA8"/>
                </a:solidFill>
              </a:rPr>
            </a:b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5736296" y="1576874"/>
            <a:ext cx="2736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33CC"/>
                </a:solidFill>
              </a:rPr>
              <a:t>משפט פשוט</a:t>
            </a:r>
            <a:endParaRPr lang="he-IL" sz="2800" b="1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2060848"/>
            <a:ext cx="35283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8000"/>
                </a:solidFill>
              </a:rPr>
              <a:t>נושא אחד ונשוא אחד</a:t>
            </a:r>
            <a:endParaRPr lang="he-IL" sz="2800" b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24363" y="2060848"/>
            <a:ext cx="37444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8000"/>
                </a:solidFill>
              </a:rPr>
              <a:t>יותר מנשוא אחד</a:t>
            </a:r>
            <a:endParaRPr lang="he-IL" sz="28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5343599"/>
            <a:ext cx="35092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70C0"/>
                </a:solidFill>
              </a:rPr>
              <a:t>גשם חזק ירד אתמול</a:t>
            </a:r>
            <a:r>
              <a:rPr lang="he-IL" sz="2400" b="1" dirty="0" smtClean="0">
                <a:solidFill>
                  <a:srgbClr val="0070C0"/>
                </a:solidFill>
              </a:rPr>
              <a:t>.</a:t>
            </a:r>
            <a:endParaRPr lang="he-IL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5343599"/>
            <a:ext cx="25922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70C0"/>
                </a:solidFill>
              </a:rPr>
              <a:t>הילד נרטב.</a:t>
            </a:r>
            <a:endParaRPr lang="he-IL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5075892"/>
            <a:ext cx="21949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i="1" dirty="0" smtClean="0">
                <a:solidFill>
                  <a:srgbClr val="FF6600"/>
                </a:solidFill>
              </a:rPr>
              <a:t>נושא          נשוא</a:t>
            </a:r>
            <a:endParaRPr lang="he-IL" sz="2000" b="1" i="1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5075892"/>
            <a:ext cx="17281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i="1" dirty="0">
                <a:solidFill>
                  <a:srgbClr val="FF6600"/>
                </a:solidFill>
              </a:rPr>
              <a:t>נושא   </a:t>
            </a:r>
            <a:r>
              <a:rPr lang="he-IL" sz="2000" b="1" i="1" dirty="0" smtClean="0">
                <a:solidFill>
                  <a:srgbClr val="FF6600"/>
                </a:solidFill>
              </a:rPr>
              <a:t>   </a:t>
            </a:r>
            <a:r>
              <a:rPr lang="he-IL" sz="2000" b="1" i="1" dirty="0">
                <a:solidFill>
                  <a:srgbClr val="FF6600"/>
                </a:solidFill>
              </a:rPr>
              <a:t>נשוא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560" y="1527175"/>
            <a:ext cx="28440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0033CC"/>
                </a:solidFill>
              </a:rPr>
              <a:t>משפט לא פשוט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6016" y="3573016"/>
            <a:ext cx="38164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70C0"/>
                </a:solidFill>
              </a:rPr>
              <a:t>הילד נרטב בגלל הגשם.</a:t>
            </a:r>
            <a:endParaRPr lang="he-IL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1941" y="2958043"/>
            <a:ext cx="201622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7030A0"/>
                </a:solidFill>
              </a:rPr>
              <a:t>משפט איחוי (מחובר)</a:t>
            </a:r>
            <a:endParaRPr lang="he-IL" sz="28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2958043"/>
            <a:ext cx="1224136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7030A0"/>
                </a:solidFill>
              </a:rPr>
              <a:t>משפט מורכב</a:t>
            </a:r>
            <a:endParaRPr lang="he-IL" sz="2800" b="1" dirty="0">
              <a:solidFill>
                <a:srgbClr val="7030A0"/>
              </a:solidFill>
            </a:endParaRPr>
          </a:p>
        </p:txBody>
      </p:sp>
      <p:cxnSp>
        <p:nvCxnSpPr>
          <p:cNvPr id="36" name="מחבר חץ ישר 35"/>
          <p:cNvCxnSpPr/>
          <p:nvPr/>
        </p:nvCxnSpPr>
        <p:spPr>
          <a:xfrm>
            <a:off x="2358811" y="2460144"/>
            <a:ext cx="395713" cy="516195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תמונה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67" y="3636745"/>
            <a:ext cx="1539255" cy="1467619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73016"/>
            <a:ext cx="952490" cy="1600712"/>
          </a:xfrm>
          <a:prstGeom prst="rect">
            <a:avLst/>
          </a:prstGeom>
        </p:spPr>
      </p:pic>
      <p:cxnSp>
        <p:nvCxnSpPr>
          <p:cNvPr id="45" name="מחבר חץ ישר 44"/>
          <p:cNvCxnSpPr/>
          <p:nvPr/>
        </p:nvCxnSpPr>
        <p:spPr>
          <a:xfrm flipH="1">
            <a:off x="1310611" y="2468280"/>
            <a:ext cx="330090" cy="566797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44" y="3615461"/>
            <a:ext cx="1539255" cy="1467619"/>
          </a:xfrm>
          <a:prstGeom prst="rect">
            <a:avLst/>
          </a:prstGeom>
        </p:spPr>
      </p:pic>
      <p:sp>
        <p:nvSpPr>
          <p:cNvPr id="7" name="מלבן מעוגל 6"/>
          <p:cNvSpPr/>
          <p:nvPr/>
        </p:nvSpPr>
        <p:spPr>
          <a:xfrm>
            <a:off x="4932040" y="2194411"/>
            <a:ext cx="3672408" cy="41149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rgbClr val="7030A0"/>
                </a:solidFill>
              </a:rPr>
              <a:t>כאשר אתם מתבקשים לקבוע את סוג המשפט, עליכם לבדוק תחילה את מספר הנשואים שבו!</a:t>
            </a:r>
          </a:p>
        </p:txBody>
      </p:sp>
    </p:spTree>
    <p:extLst>
      <p:ext uri="{BB962C8B-B14F-4D97-AF65-F5344CB8AC3E}">
        <p14:creationId xmlns:p14="http://schemas.microsoft.com/office/powerpoint/2010/main" val="71820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00018 -0.3967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83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49 -0.06273 L 0.4882 -0.3231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303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8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 animBg="1"/>
      <p:bldP spid="1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1231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992" y="548680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he-IL" sz="6700" b="1" dirty="0" smtClean="0">
                <a:solidFill>
                  <a:srgbClr val="2D7EA8"/>
                </a:solidFill>
                <a:cs typeface="+mn-cs"/>
              </a:rPr>
              <a:t>     </a:t>
            </a:r>
            <a:r>
              <a:rPr lang="he-IL" sz="5300" b="1" dirty="0" smtClean="0">
                <a:solidFill>
                  <a:srgbClr val="2D7EA8"/>
                </a:solidFill>
                <a:cs typeface="+mn-cs"/>
              </a:rPr>
              <a:t>משפט איחוי </a:t>
            </a:r>
            <a:r>
              <a:rPr lang="he-IL" sz="4000" b="1" dirty="0" smtClean="0">
                <a:solidFill>
                  <a:srgbClr val="2D7EA8"/>
                </a:solidFill>
                <a:cs typeface="+mn-cs"/>
              </a:rPr>
              <a:t>(מאוחה/ מחובר)</a:t>
            </a:r>
            <a:r>
              <a:rPr lang="he-IL" sz="4000" b="1" dirty="0" smtClean="0">
                <a:solidFill>
                  <a:srgbClr val="2D7EA8"/>
                </a:solidFill>
              </a:rPr>
              <a:t/>
            </a:r>
            <a:br>
              <a:rPr lang="he-IL" sz="4000" b="1" dirty="0" smtClean="0">
                <a:solidFill>
                  <a:srgbClr val="2D7EA8"/>
                </a:solidFill>
              </a:rPr>
            </a:br>
            <a:endParaRPr lang="he-IL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82805"/>
            <a:ext cx="842493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7030A0"/>
                </a:solidFill>
              </a:rPr>
              <a:t>משפט </a:t>
            </a:r>
            <a:r>
              <a:rPr lang="he-IL" sz="2800" b="1" dirty="0">
                <a:solidFill>
                  <a:srgbClr val="7030A0"/>
                </a:solidFill>
              </a:rPr>
              <a:t>איחוי הוא  שרשרת של שני משפטים עצמאיים, או יותר, הבאים זה אחר זה ביחס לוגי מסוים כדי לבטא יחידה רעיונית אחת.  </a:t>
            </a:r>
            <a:r>
              <a:rPr lang="he-IL" sz="2800" dirty="0"/>
              <a:t>  </a:t>
            </a:r>
            <a:endParaRPr lang="en-US" sz="2800" dirty="0"/>
          </a:p>
          <a:p>
            <a:pPr algn="ctr"/>
            <a:endParaRPr lang="he-IL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3390091"/>
            <a:ext cx="30243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CCFF33"/>
                </a:solidFill>
              </a:rPr>
              <a:t> </a:t>
            </a:r>
            <a:r>
              <a:rPr lang="he-IL" sz="2000" b="1" dirty="0" smtClean="0">
                <a:solidFill>
                  <a:srgbClr val="002060"/>
                </a:solidFill>
              </a:rPr>
              <a:t>נשוא</a:t>
            </a:r>
          </a:p>
          <a:p>
            <a:r>
              <a:rPr lang="he-IL" sz="2800" b="1" dirty="0" smtClean="0">
                <a:solidFill>
                  <a:srgbClr val="006600"/>
                </a:solidFill>
              </a:rPr>
              <a:t>ירד גשם חזק</a:t>
            </a:r>
            <a:endParaRPr lang="he-IL" sz="28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292435"/>
            <a:ext cx="2448272" cy="8566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2600"/>
              </a:lnSpc>
            </a:pPr>
            <a:r>
              <a:rPr lang="he-IL" sz="2800" b="1" dirty="0" smtClean="0">
                <a:solidFill>
                  <a:srgbClr val="CCFF33"/>
                </a:solidFill>
              </a:rPr>
              <a:t>          </a:t>
            </a:r>
            <a:r>
              <a:rPr lang="he-IL" sz="2000" b="1" dirty="0" smtClean="0">
                <a:solidFill>
                  <a:srgbClr val="002060"/>
                </a:solidFill>
              </a:rPr>
              <a:t>נשוא</a:t>
            </a:r>
          </a:p>
          <a:p>
            <a:r>
              <a:rPr lang="he-IL" sz="2800" b="1" dirty="0" smtClean="0">
                <a:solidFill>
                  <a:srgbClr val="006600"/>
                </a:solidFill>
              </a:rPr>
              <a:t>הילד  נרטב.</a:t>
            </a:r>
            <a:endParaRPr lang="he-IL" sz="2800" b="1" dirty="0">
              <a:solidFill>
                <a:srgbClr val="006600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313098"/>
            <a:ext cx="1243179" cy="20892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28184" y="3636313"/>
            <a:ext cx="4320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solidFill>
                  <a:srgbClr val="008000"/>
                </a:solidFill>
              </a:rPr>
              <a:t>,</a:t>
            </a:r>
            <a:endParaRPr lang="he-IL" sz="32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3697868"/>
            <a:ext cx="717716" cy="5232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6600"/>
                </a:solidFill>
              </a:rPr>
              <a:t>לכן</a:t>
            </a:r>
            <a:endParaRPr lang="he-IL" sz="2800" b="1" dirty="0">
              <a:solidFill>
                <a:srgbClr val="006600"/>
              </a:solidFill>
            </a:endParaRPr>
          </a:p>
        </p:txBody>
      </p:sp>
      <p:cxnSp>
        <p:nvCxnSpPr>
          <p:cNvPr id="13" name="מחבר ישר 12"/>
          <p:cNvCxnSpPr/>
          <p:nvPr/>
        </p:nvCxnSpPr>
        <p:spPr>
          <a:xfrm flipH="1">
            <a:off x="6444208" y="3429000"/>
            <a:ext cx="2016224" cy="108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 flipH="1">
            <a:off x="3635896" y="3429000"/>
            <a:ext cx="166925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88224" y="3028890"/>
            <a:ext cx="11544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accent6">
                    <a:lumMod val="75000"/>
                  </a:schemeClr>
                </a:solidFill>
              </a:rPr>
              <a:t>איבר א</a:t>
            </a:r>
            <a:endParaRPr lang="he-I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9912" y="3028890"/>
            <a:ext cx="11544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accent6">
                    <a:lumMod val="75000"/>
                  </a:schemeClr>
                </a:solidFill>
              </a:rPr>
              <a:t>איבר</a:t>
            </a:r>
            <a:r>
              <a:rPr lang="he-IL" sz="2000" b="1" dirty="0" smtClean="0">
                <a:solidFill>
                  <a:srgbClr val="33CCFF"/>
                </a:solidFill>
              </a:rPr>
              <a:t> </a:t>
            </a:r>
            <a:r>
              <a:rPr lang="he-IL" sz="2000" b="1" dirty="0" smtClean="0">
                <a:solidFill>
                  <a:schemeClr val="accent6">
                    <a:lumMod val="75000"/>
                  </a:schemeClr>
                </a:solidFill>
              </a:rPr>
              <a:t>ב</a:t>
            </a:r>
            <a:endParaRPr lang="he-I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3645024"/>
            <a:ext cx="22009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33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משפט  איחוי</a:t>
            </a:r>
            <a:endParaRPr lang="he-IL" sz="2800" b="1" dirty="0">
              <a:solidFill>
                <a:srgbClr val="0033CC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14" name="מחבר ישר 13"/>
          <p:cNvCxnSpPr/>
          <p:nvPr/>
        </p:nvCxnSpPr>
        <p:spPr>
          <a:xfrm>
            <a:off x="8460432" y="3458964"/>
            <a:ext cx="0" cy="18606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6444208" y="3458964"/>
            <a:ext cx="0" cy="18606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5305148" y="3458964"/>
            <a:ext cx="0" cy="18606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3635896" y="3458964"/>
            <a:ext cx="0" cy="18606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228184" y="3645024"/>
            <a:ext cx="432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820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23629 0.003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18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9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9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7" grpId="1"/>
      <p:bldP spid="10" grpId="0"/>
      <p:bldP spid="11" grpId="0" animBg="1"/>
      <p:bldP spid="18" grpId="0"/>
      <p:bldP spid="19" grpId="0"/>
      <p:bldP spid="21" grpId="0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3" y="-89192"/>
            <a:ext cx="91231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e-IL" sz="6700" b="1" dirty="0" smtClean="0">
                <a:solidFill>
                  <a:srgbClr val="2D7EA8"/>
                </a:solidFill>
                <a:cs typeface="+mn-cs"/>
              </a:rPr>
              <a:t>     המשפט המורכב</a:t>
            </a:r>
            <a:r>
              <a:rPr lang="he-IL" b="1" dirty="0" smtClean="0">
                <a:solidFill>
                  <a:srgbClr val="2D7EA8"/>
                </a:solidFill>
              </a:rPr>
              <a:t/>
            </a:r>
            <a:br>
              <a:rPr lang="he-IL" b="1" dirty="0" smtClean="0">
                <a:solidFill>
                  <a:srgbClr val="2D7EA8"/>
                </a:solidFill>
              </a:rPr>
            </a:b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37132"/>
            <a:ext cx="1606718" cy="2700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2056" y="2751311"/>
            <a:ext cx="6984776" cy="6229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2000"/>
              </a:lnSpc>
            </a:pPr>
            <a:r>
              <a:rPr lang="he-IL" sz="2400" b="1" dirty="0" smtClean="0">
                <a:solidFill>
                  <a:srgbClr val="CCFF33"/>
                </a:solidFill>
              </a:rPr>
              <a:t>        </a:t>
            </a:r>
            <a:r>
              <a:rPr lang="he-IL" sz="2000" b="1" dirty="0" smtClean="0">
                <a:solidFill>
                  <a:srgbClr val="CCFF33"/>
                </a:solidFill>
              </a:rPr>
              <a:t> </a:t>
            </a:r>
            <a:r>
              <a:rPr lang="he-IL" sz="2000" b="1" i="1" dirty="0" smtClean="0">
                <a:solidFill>
                  <a:srgbClr val="002060"/>
                </a:solidFill>
              </a:rPr>
              <a:t>נשוא  </a:t>
            </a:r>
            <a:r>
              <a:rPr lang="he-IL" sz="2000" b="1" i="1" dirty="0" smtClean="0">
                <a:solidFill>
                  <a:srgbClr val="FFFF00"/>
                </a:solidFill>
              </a:rPr>
              <a:t>    </a:t>
            </a:r>
            <a:r>
              <a:rPr lang="he-IL" sz="2000" b="1" i="1" dirty="0" smtClean="0">
                <a:solidFill>
                  <a:schemeClr val="accent5">
                    <a:lumMod val="75000"/>
                  </a:schemeClr>
                </a:solidFill>
              </a:rPr>
              <a:t>משלים פועל</a:t>
            </a:r>
            <a:endParaRPr lang="he-IL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he-IL" sz="2800" b="1" dirty="0" smtClean="0">
                <a:solidFill>
                  <a:srgbClr val="008000"/>
                </a:solidFill>
              </a:rPr>
              <a:t>הילד נרטב </a:t>
            </a:r>
            <a:r>
              <a:rPr lang="he-IL" sz="2800" b="1" u="sng" dirty="0" smtClean="0">
                <a:solidFill>
                  <a:srgbClr val="008000"/>
                </a:solidFill>
              </a:rPr>
              <a:t>בגלל הגשם.</a:t>
            </a:r>
            <a:endParaRPr lang="he-IL" sz="2800" b="1" u="sng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8520" y="1340768"/>
            <a:ext cx="914501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7030A0"/>
                </a:solidFill>
              </a:rPr>
              <a:t>משפט מורכב הוא משפט שבתוכו יש משפט נוסף (פסוקית) המתפקד כחלק של המשפט.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5580112" y="4507711"/>
            <a:ext cx="1232473" cy="50546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3779912" y="4489956"/>
            <a:ext cx="4715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8000"/>
                </a:solidFill>
              </a:rPr>
              <a:t>הילד נרטב  מפני ש ירד גשם.</a:t>
            </a:r>
            <a:endParaRPr lang="he-IL" sz="2800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2978" y="4005064"/>
            <a:ext cx="1374587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i="1" dirty="0">
                <a:solidFill>
                  <a:srgbClr val="002060"/>
                </a:solidFill>
              </a:rPr>
              <a:t>          נשוא</a:t>
            </a:r>
          </a:p>
          <a:p>
            <a:endParaRPr lang="he-IL" b="1" i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1595" y="4278868"/>
            <a:ext cx="13745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i="1" dirty="0" smtClean="0">
                <a:solidFill>
                  <a:srgbClr val="FFFF00"/>
                </a:solidFill>
              </a:rPr>
              <a:t>   </a:t>
            </a:r>
            <a:r>
              <a:rPr lang="he-IL" sz="2000" b="1" i="1" dirty="0" smtClean="0">
                <a:solidFill>
                  <a:srgbClr val="002060"/>
                </a:solidFill>
              </a:rPr>
              <a:t>נשוא</a:t>
            </a:r>
            <a:endParaRPr lang="he-IL" sz="2000" b="1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8364" y="3892986"/>
            <a:ext cx="25019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>
                <a:solidFill>
                  <a:srgbClr val="00B0F0"/>
                </a:solidFill>
              </a:rPr>
              <a:t>פסוקית</a:t>
            </a:r>
            <a:endParaRPr lang="he-IL" sz="2000" b="1" dirty="0">
              <a:solidFill>
                <a:srgbClr val="00B0F0"/>
              </a:solidFill>
            </a:endParaRPr>
          </a:p>
        </p:txBody>
      </p:sp>
      <p:cxnSp>
        <p:nvCxnSpPr>
          <p:cNvPr id="24" name="מחבר חץ ישר 23"/>
          <p:cNvCxnSpPr/>
          <p:nvPr/>
        </p:nvCxnSpPr>
        <p:spPr>
          <a:xfrm>
            <a:off x="6444208" y="3527165"/>
            <a:ext cx="0" cy="40589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4283968" y="4365104"/>
            <a:ext cx="252028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67744" y="2924944"/>
            <a:ext cx="22258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3333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משפט פשוט</a:t>
            </a:r>
            <a:endParaRPr lang="he-IL" sz="2800" b="1" dirty="0">
              <a:solidFill>
                <a:srgbClr val="3333CC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35696" y="4201924"/>
            <a:ext cx="230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3333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משפט מורכב</a:t>
            </a:r>
          </a:p>
        </p:txBody>
      </p:sp>
      <p:cxnSp>
        <p:nvCxnSpPr>
          <p:cNvPr id="17" name="מחבר ישר 16"/>
          <p:cNvCxnSpPr/>
          <p:nvPr/>
        </p:nvCxnSpPr>
        <p:spPr>
          <a:xfrm flipV="1">
            <a:off x="4283968" y="4329100"/>
            <a:ext cx="0" cy="2520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 flipV="1">
            <a:off x="6804248" y="4329100"/>
            <a:ext cx="0" cy="2520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20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 animBg="1"/>
      <p:bldP spid="11" grpId="0"/>
      <p:bldP spid="13" grpId="0"/>
      <p:bldP spid="14" grpId="0"/>
      <p:bldP spid="1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" y="27384"/>
            <a:ext cx="91231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-99392"/>
            <a:ext cx="8640960" cy="1470025"/>
          </a:xfrm>
        </p:spPr>
        <p:txBody>
          <a:bodyPr>
            <a:normAutofit/>
          </a:bodyPr>
          <a:lstStyle/>
          <a:p>
            <a:r>
              <a:rPr lang="he-IL" sz="6700" b="1" dirty="0" smtClean="0">
                <a:solidFill>
                  <a:srgbClr val="2D7EA8"/>
                </a:solidFill>
                <a:cs typeface="+mn-cs"/>
              </a:rPr>
              <a:t>     </a:t>
            </a:r>
            <a:r>
              <a:rPr lang="he-IL" sz="4800" b="1" dirty="0" smtClean="0">
                <a:solidFill>
                  <a:srgbClr val="2D7EA8"/>
                </a:solidFill>
                <a:cs typeface="+mn-cs"/>
              </a:rPr>
              <a:t>והנה שלושת הסוגים ביחד:</a:t>
            </a:r>
            <a:endParaRPr lang="he-IL" sz="48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54706"/>
            <a:ext cx="1493897" cy="2510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0920" y="1575480"/>
            <a:ext cx="6984776" cy="6229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2000"/>
              </a:lnSpc>
            </a:pPr>
            <a:r>
              <a:rPr lang="he-IL" sz="2400" b="1" dirty="0" smtClean="0">
                <a:solidFill>
                  <a:srgbClr val="CCFF33"/>
                </a:solidFill>
              </a:rPr>
              <a:t>          </a:t>
            </a:r>
            <a:r>
              <a:rPr lang="he-IL" sz="2400" b="1" i="1" dirty="0" smtClean="0">
                <a:solidFill>
                  <a:srgbClr val="002060"/>
                </a:solidFill>
              </a:rPr>
              <a:t>נשוא</a:t>
            </a:r>
            <a:endParaRPr lang="he-IL" sz="2400" b="1" dirty="0" smtClean="0">
              <a:solidFill>
                <a:srgbClr val="002060"/>
              </a:solidFill>
            </a:endParaRPr>
          </a:p>
          <a:p>
            <a:pPr>
              <a:lnSpc>
                <a:spcPts val="2000"/>
              </a:lnSpc>
            </a:pPr>
            <a:r>
              <a:rPr lang="he-IL" sz="2800" b="1" dirty="0" smtClean="0">
                <a:solidFill>
                  <a:srgbClr val="008000"/>
                </a:solidFill>
              </a:rPr>
              <a:t>הילד נרטב בגלל הגשם.</a:t>
            </a:r>
            <a:endParaRPr lang="he-IL" sz="2800" b="1" dirty="0">
              <a:solidFill>
                <a:srgbClr val="008000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5580112" y="4534133"/>
            <a:ext cx="1088457" cy="62305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3495720" y="4561964"/>
            <a:ext cx="49647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8000"/>
                </a:solidFill>
              </a:rPr>
              <a:t>הילד נרטב  מפני ש ירד גשם</a:t>
            </a:r>
            <a:r>
              <a:rPr lang="he-IL" sz="2400" b="1" dirty="0" smtClean="0">
                <a:solidFill>
                  <a:srgbClr val="008000"/>
                </a:solidFill>
              </a:rPr>
              <a:t>.</a:t>
            </a:r>
            <a:endParaRPr lang="he-IL" sz="2400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3997513"/>
            <a:ext cx="137458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i="1" dirty="0">
                <a:solidFill>
                  <a:srgbClr val="FFFF00"/>
                </a:solidFill>
              </a:rPr>
              <a:t>          </a:t>
            </a:r>
            <a:r>
              <a:rPr lang="he-IL" sz="2400" b="1" i="1" dirty="0">
                <a:solidFill>
                  <a:srgbClr val="002060"/>
                </a:solidFill>
              </a:rPr>
              <a:t>נשוא</a:t>
            </a:r>
          </a:p>
          <a:p>
            <a:endParaRPr lang="he-IL" b="1" i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4263479"/>
            <a:ext cx="13745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i="1" dirty="0" smtClean="0">
                <a:solidFill>
                  <a:srgbClr val="002060"/>
                </a:solidFill>
              </a:rPr>
              <a:t>   נשוא</a:t>
            </a:r>
            <a:endParaRPr lang="he-IL" sz="2400" b="1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8364" y="3903439"/>
            <a:ext cx="25019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rgbClr val="00B0F0"/>
                </a:solidFill>
              </a:rPr>
              <a:t>פסוקית</a:t>
            </a:r>
            <a:endParaRPr lang="he-IL" sz="2400" b="1" dirty="0">
              <a:solidFill>
                <a:srgbClr val="00B0F0"/>
              </a:solidFill>
            </a:endParaRPr>
          </a:p>
        </p:txBody>
      </p:sp>
      <p:cxnSp>
        <p:nvCxnSpPr>
          <p:cNvPr id="32" name="מחבר ישר 31"/>
          <p:cNvCxnSpPr/>
          <p:nvPr/>
        </p:nvCxnSpPr>
        <p:spPr>
          <a:xfrm>
            <a:off x="4283968" y="4351748"/>
            <a:ext cx="237626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19672" y="1710199"/>
            <a:ext cx="25138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33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משפט </a:t>
            </a:r>
            <a:r>
              <a:rPr lang="he-IL" sz="2800" b="1" dirty="0">
                <a:solidFill>
                  <a:srgbClr val="0033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פשוט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40490" y="4489956"/>
            <a:ext cx="2127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0033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משפט מורכב</a:t>
            </a:r>
          </a:p>
        </p:txBody>
      </p:sp>
      <p:cxnSp>
        <p:nvCxnSpPr>
          <p:cNvPr id="17" name="מחבר ישר 16"/>
          <p:cNvCxnSpPr/>
          <p:nvPr/>
        </p:nvCxnSpPr>
        <p:spPr>
          <a:xfrm flipV="1">
            <a:off x="4283968" y="4365104"/>
            <a:ext cx="0" cy="2520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 flipV="1">
            <a:off x="6660232" y="4329100"/>
            <a:ext cx="0" cy="2520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84399" y="3068960"/>
            <a:ext cx="4712433" cy="6052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2000"/>
              </a:lnSpc>
            </a:pPr>
            <a:r>
              <a:rPr lang="he-IL" sz="2400" b="1" i="1" dirty="0" smtClean="0">
                <a:solidFill>
                  <a:srgbClr val="002060"/>
                </a:solidFill>
              </a:rPr>
              <a:t>נשוא</a:t>
            </a:r>
            <a:r>
              <a:rPr lang="he-IL" sz="2400" b="1" i="1" dirty="0" smtClean="0">
                <a:solidFill>
                  <a:srgbClr val="7030A0"/>
                </a:solidFill>
              </a:rPr>
              <a:t>   </a:t>
            </a:r>
            <a:r>
              <a:rPr lang="he-IL" b="1" i="1" dirty="0" smtClean="0">
                <a:solidFill>
                  <a:srgbClr val="FFFF00"/>
                </a:solidFill>
              </a:rPr>
              <a:t>                                          </a:t>
            </a:r>
            <a:r>
              <a:rPr lang="he-IL" sz="2400" b="1" i="1" dirty="0" err="1" smtClean="0">
                <a:solidFill>
                  <a:srgbClr val="002060"/>
                </a:solidFill>
              </a:rPr>
              <a:t>נשוא</a:t>
            </a:r>
            <a:endParaRPr lang="he-IL" sz="2400" b="1" i="1" dirty="0" smtClean="0">
              <a:solidFill>
                <a:srgbClr val="002060"/>
              </a:solidFill>
            </a:endParaRPr>
          </a:p>
          <a:p>
            <a:pPr>
              <a:lnSpc>
                <a:spcPts val="2000"/>
              </a:lnSpc>
            </a:pPr>
            <a:r>
              <a:rPr lang="he-IL" sz="2800" b="1" dirty="0" smtClean="0">
                <a:solidFill>
                  <a:srgbClr val="008000"/>
                </a:solidFill>
              </a:rPr>
              <a:t>ירד גשם חזק, לכן הילד נרטב</a:t>
            </a:r>
            <a:r>
              <a:rPr lang="he-IL" sz="2400" b="1" dirty="0" smtClean="0">
                <a:solidFill>
                  <a:srgbClr val="008000"/>
                </a:solidFill>
              </a:rPr>
              <a:t>.</a:t>
            </a:r>
            <a:endParaRPr lang="he-IL" sz="2400" b="1" dirty="0">
              <a:solidFill>
                <a:srgbClr val="008000"/>
              </a:solidFill>
            </a:endParaRPr>
          </a:p>
        </p:txBody>
      </p:sp>
      <p:cxnSp>
        <p:nvCxnSpPr>
          <p:cNvPr id="20" name="מחבר ישר 19"/>
          <p:cNvCxnSpPr/>
          <p:nvPr/>
        </p:nvCxnSpPr>
        <p:spPr>
          <a:xfrm>
            <a:off x="6376368" y="3055298"/>
            <a:ext cx="2012056" cy="136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4067944" y="3068960"/>
            <a:ext cx="157762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H="1" flipV="1">
            <a:off x="8388424" y="3032956"/>
            <a:ext cx="21728" cy="2880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 flipV="1">
            <a:off x="6381800" y="3068960"/>
            <a:ext cx="0" cy="2520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V="1">
            <a:off x="5652120" y="3068960"/>
            <a:ext cx="0" cy="2520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 flipV="1">
            <a:off x="4067944" y="3068960"/>
            <a:ext cx="0" cy="2520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17576" y="3275692"/>
            <a:ext cx="596222" cy="36933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31" name="TextBox 30"/>
          <p:cNvSpPr txBox="1"/>
          <p:nvPr/>
        </p:nvSpPr>
        <p:spPr>
          <a:xfrm>
            <a:off x="1394738" y="3121804"/>
            <a:ext cx="26011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0033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משפט איחוי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60592" y="2600464"/>
            <a:ext cx="37231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solidFill>
                  <a:srgbClr val="FF6600"/>
                </a:solidFill>
              </a:rPr>
              <a:t>איבר א                    איבר ב</a:t>
            </a:r>
            <a:endParaRPr lang="he-IL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1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200"/>
                            </p:stCondLst>
                            <p:childTnLst>
                              <p:par>
                                <p:cTn id="9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1" grpId="0"/>
      <p:bldP spid="13" grpId="0"/>
      <p:bldP spid="14" grpId="0"/>
      <p:bldP spid="16" grpId="0"/>
      <p:bldP spid="37" grpId="0"/>
      <p:bldP spid="38" grpId="0"/>
      <p:bldP spid="3" grpId="0"/>
      <p:bldP spid="19" grpId="0" animBg="1"/>
      <p:bldP spid="3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231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e-IL" sz="6700" b="1" dirty="0" smtClean="0">
                <a:solidFill>
                  <a:srgbClr val="2D7EA8"/>
                </a:solidFill>
                <a:cs typeface="+mn-cs"/>
              </a:rPr>
              <a:t>קשרים לוגיים</a:t>
            </a:r>
            <a:r>
              <a:rPr lang="he-IL" b="1" dirty="0" smtClean="0">
                <a:solidFill>
                  <a:srgbClr val="2D7EA8"/>
                </a:solidFill>
              </a:rPr>
              <a:t/>
            </a:r>
            <a:br>
              <a:rPr lang="he-IL" b="1" dirty="0" smtClean="0">
                <a:solidFill>
                  <a:srgbClr val="2D7EA8"/>
                </a:solidFill>
              </a:rPr>
            </a:b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1613118"/>
            <a:ext cx="475252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chemeClr val="accent5">
                    <a:lumMod val="50000"/>
                  </a:schemeClr>
                </a:solidFill>
              </a:rPr>
              <a:t>הילד נרטב </a:t>
            </a:r>
            <a:r>
              <a:rPr lang="he-IL" sz="2800" b="1" dirty="0" smtClean="0">
                <a:solidFill>
                  <a:srgbClr val="7030A0"/>
                </a:solidFill>
              </a:rPr>
              <a:t>בגלל </a:t>
            </a:r>
            <a:r>
              <a:rPr lang="he-IL" sz="2800" b="1" dirty="0" smtClean="0">
                <a:solidFill>
                  <a:schemeClr val="accent5">
                    <a:lumMod val="50000"/>
                  </a:schemeClr>
                </a:solidFill>
              </a:rPr>
              <a:t>הגשם.</a:t>
            </a:r>
          </a:p>
          <a:p>
            <a:r>
              <a:rPr lang="he-IL" sz="2800" b="1" dirty="0" smtClean="0">
                <a:solidFill>
                  <a:schemeClr val="accent5">
                    <a:lumMod val="50000"/>
                  </a:schemeClr>
                </a:solidFill>
              </a:rPr>
              <a:t>הילד נרטב </a:t>
            </a:r>
            <a:r>
              <a:rPr lang="he-IL" sz="2800" b="1" dirty="0" smtClean="0">
                <a:solidFill>
                  <a:srgbClr val="7030A0"/>
                </a:solidFill>
              </a:rPr>
              <a:t>מפני ש</a:t>
            </a:r>
            <a:r>
              <a:rPr lang="he-IL" sz="2800" b="1" dirty="0" smtClean="0">
                <a:solidFill>
                  <a:schemeClr val="accent5">
                    <a:lumMod val="50000"/>
                  </a:schemeClr>
                </a:solidFill>
              </a:rPr>
              <a:t>ירד גשם.</a:t>
            </a:r>
          </a:p>
          <a:p>
            <a:r>
              <a:rPr lang="he-IL" sz="2800" b="1" dirty="0" smtClean="0">
                <a:solidFill>
                  <a:schemeClr val="accent5">
                    <a:lumMod val="50000"/>
                  </a:schemeClr>
                </a:solidFill>
              </a:rPr>
              <a:t>ירד גשם, </a:t>
            </a:r>
            <a:r>
              <a:rPr lang="he-IL" sz="2800" b="1" dirty="0" smtClean="0">
                <a:solidFill>
                  <a:srgbClr val="7030A0"/>
                </a:solidFill>
              </a:rPr>
              <a:t>לכן</a:t>
            </a:r>
            <a:r>
              <a:rPr lang="he-IL" sz="2800" b="1" dirty="0" smtClean="0">
                <a:solidFill>
                  <a:schemeClr val="accent5">
                    <a:lumMod val="50000"/>
                  </a:schemeClr>
                </a:solidFill>
              </a:rPr>
              <a:t> הילד נרטב.</a:t>
            </a:r>
          </a:p>
          <a:p>
            <a:endParaRPr lang="he-IL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6512" y="4941168"/>
            <a:ext cx="38164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3192829"/>
            <a:ext cx="504056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8000"/>
                </a:solidFill>
              </a:rPr>
              <a:t>יצאנו לטיול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</a:rPr>
              <a:t>למרות</a:t>
            </a:r>
            <a:r>
              <a:rPr lang="he-IL" sz="2800" b="1" dirty="0" smtClean="0">
                <a:solidFill>
                  <a:srgbClr val="008000"/>
                </a:solidFill>
              </a:rPr>
              <a:t> הגשם.</a:t>
            </a:r>
          </a:p>
          <a:p>
            <a:r>
              <a:rPr lang="he-IL" sz="2800" b="1" dirty="0" smtClean="0">
                <a:solidFill>
                  <a:srgbClr val="008000"/>
                </a:solidFill>
              </a:rPr>
              <a:t>יצאנו לטיול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</a:rPr>
              <a:t>אף על פי ש</a:t>
            </a:r>
            <a:r>
              <a:rPr lang="he-IL" sz="2800" b="1" dirty="0" smtClean="0">
                <a:solidFill>
                  <a:srgbClr val="008000"/>
                </a:solidFill>
              </a:rPr>
              <a:t>ירד גשם.</a:t>
            </a:r>
          </a:p>
          <a:p>
            <a:r>
              <a:rPr lang="he-IL" sz="2800" b="1" dirty="0" smtClean="0">
                <a:solidFill>
                  <a:srgbClr val="008000"/>
                </a:solidFill>
              </a:rPr>
              <a:t>ירד גשם,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</a:rPr>
              <a:t>למרות זאת </a:t>
            </a:r>
            <a:r>
              <a:rPr lang="he-IL" sz="2800" b="1" dirty="0" smtClean="0">
                <a:solidFill>
                  <a:srgbClr val="008000"/>
                </a:solidFill>
              </a:rPr>
              <a:t>יצאנו לטיול.</a:t>
            </a:r>
            <a:endParaRPr lang="he-IL" sz="28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4923165"/>
            <a:ext cx="525658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990033"/>
                </a:solidFill>
              </a:rPr>
              <a:t>במקרה של </a:t>
            </a:r>
            <a:r>
              <a:rPr lang="he-IL" sz="2800" b="1" dirty="0" smtClean="0">
                <a:solidFill>
                  <a:srgbClr val="002060"/>
                </a:solidFill>
              </a:rPr>
              <a:t>גשם לא נצא לטיול.</a:t>
            </a:r>
          </a:p>
          <a:p>
            <a:r>
              <a:rPr lang="he-IL" sz="2800" b="1" dirty="0" smtClean="0">
                <a:solidFill>
                  <a:srgbClr val="990033"/>
                </a:solidFill>
              </a:rPr>
              <a:t>אם </a:t>
            </a:r>
            <a:r>
              <a:rPr lang="he-IL" sz="2800" b="1" dirty="0" err="1" smtClean="0">
                <a:solidFill>
                  <a:srgbClr val="002060"/>
                </a:solidFill>
              </a:rPr>
              <a:t>יירד</a:t>
            </a:r>
            <a:r>
              <a:rPr lang="he-IL" sz="2800" b="1" dirty="0" smtClean="0">
                <a:solidFill>
                  <a:srgbClr val="002060"/>
                </a:solidFill>
              </a:rPr>
              <a:t> גשם לא נצא לטיול.</a:t>
            </a:r>
            <a:endParaRPr lang="he-IL" sz="2800" b="1" dirty="0">
              <a:solidFill>
                <a:srgbClr val="002060"/>
              </a:solidFill>
            </a:endParaRPr>
          </a:p>
        </p:txBody>
      </p:sp>
      <p:sp>
        <p:nvSpPr>
          <p:cNvPr id="12" name="מחומש 11"/>
          <p:cNvSpPr/>
          <p:nvPr/>
        </p:nvSpPr>
        <p:spPr>
          <a:xfrm>
            <a:off x="1331640" y="1724134"/>
            <a:ext cx="1807584" cy="1128802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rgbClr val="0033CC"/>
                </a:solidFill>
              </a:rPr>
              <a:t>קשר של סיבה ותוצאה</a:t>
            </a:r>
            <a:endParaRPr lang="he-IL" sz="2400" dirty="0">
              <a:solidFill>
                <a:srgbClr val="0033CC"/>
              </a:solidFill>
            </a:endParaRPr>
          </a:p>
        </p:txBody>
      </p:sp>
      <p:sp>
        <p:nvSpPr>
          <p:cNvPr id="14" name="מחומש 13"/>
          <p:cNvSpPr/>
          <p:nvPr/>
        </p:nvSpPr>
        <p:spPr>
          <a:xfrm rot="10800000">
            <a:off x="6444208" y="3362244"/>
            <a:ext cx="2160240" cy="1074868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6228184" y="3369186"/>
            <a:ext cx="23420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rgbClr val="0033CC"/>
                </a:solidFill>
              </a:rPr>
              <a:t>קשר של ויתור</a:t>
            </a:r>
          </a:p>
          <a:p>
            <a:r>
              <a:rPr lang="he-IL" sz="2400" dirty="0" smtClean="0">
                <a:solidFill>
                  <a:srgbClr val="0033CC"/>
                </a:solidFill>
              </a:rPr>
              <a:t>(בניגוד למצופה)</a:t>
            </a:r>
            <a:endParaRPr lang="he-IL" sz="2400" dirty="0">
              <a:solidFill>
                <a:srgbClr val="0033CC"/>
              </a:solidFill>
            </a:endParaRPr>
          </a:p>
        </p:txBody>
      </p:sp>
      <p:sp>
        <p:nvSpPr>
          <p:cNvPr id="16" name="מחומש 15"/>
          <p:cNvSpPr/>
          <p:nvPr/>
        </p:nvSpPr>
        <p:spPr>
          <a:xfrm>
            <a:off x="1403648" y="4869160"/>
            <a:ext cx="2016224" cy="936104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rgbClr val="0033CC"/>
                </a:solidFill>
              </a:rPr>
              <a:t>קשר של תנאי</a:t>
            </a:r>
            <a:endParaRPr lang="he-IL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2" grpId="0" animBg="1"/>
      <p:bldP spid="14" grpId="0" animBg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" y="-35272"/>
            <a:ext cx="91231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260648"/>
            <a:ext cx="7772400" cy="1470025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solidFill>
                  <a:srgbClr val="2D7EA8"/>
                </a:solidFill>
                <a:cs typeface="+mn-cs"/>
              </a:rPr>
              <a:t>דוגמות לקשרים לוגיים נוספים</a:t>
            </a:r>
            <a:r>
              <a:rPr lang="he-IL" b="1" dirty="0" smtClean="0">
                <a:solidFill>
                  <a:srgbClr val="2D7EA8"/>
                </a:solidFill>
              </a:rPr>
              <a:t/>
            </a:r>
            <a:br>
              <a:rPr lang="he-IL" b="1" dirty="0" smtClean="0">
                <a:solidFill>
                  <a:srgbClr val="2D7EA8"/>
                </a:solidFill>
              </a:rPr>
            </a:b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1772816"/>
            <a:ext cx="54006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8000"/>
                </a:solidFill>
              </a:rPr>
              <a:t>ניקח מטרייה לטיול </a:t>
            </a:r>
            <a:r>
              <a:rPr lang="he-IL" sz="2800" b="1" dirty="0" smtClean="0">
                <a:solidFill>
                  <a:srgbClr val="3333CC"/>
                </a:solidFill>
              </a:rPr>
              <a:t>כדי</a:t>
            </a:r>
            <a:r>
              <a:rPr lang="he-IL" sz="2800" b="1" dirty="0" smtClean="0">
                <a:solidFill>
                  <a:srgbClr val="D60093"/>
                </a:solidFill>
              </a:rPr>
              <a:t> </a:t>
            </a:r>
            <a:r>
              <a:rPr lang="he-IL" sz="2800" b="1" dirty="0" smtClean="0">
                <a:solidFill>
                  <a:srgbClr val="008000"/>
                </a:solidFill>
              </a:rPr>
              <a:t>לא להירטב.</a:t>
            </a:r>
          </a:p>
          <a:p>
            <a:r>
              <a:rPr lang="he-IL" sz="2800" b="1" dirty="0" smtClean="0">
                <a:solidFill>
                  <a:srgbClr val="008000"/>
                </a:solidFill>
              </a:rPr>
              <a:t>ניקח מטרייה לטיול </a:t>
            </a:r>
            <a:r>
              <a:rPr lang="he-IL" sz="2800" b="1" dirty="0">
                <a:solidFill>
                  <a:srgbClr val="3333CC"/>
                </a:solidFill>
              </a:rPr>
              <a:t>כדי</a:t>
            </a:r>
            <a:r>
              <a:rPr lang="he-IL" sz="2800" b="1" dirty="0" smtClean="0">
                <a:solidFill>
                  <a:srgbClr val="002060"/>
                </a:solidFill>
              </a:rPr>
              <a:t> </a:t>
            </a:r>
            <a:r>
              <a:rPr lang="he-IL" sz="2800" b="1" dirty="0">
                <a:solidFill>
                  <a:srgbClr val="3333CC"/>
                </a:solidFill>
              </a:rPr>
              <a:t>ש</a:t>
            </a:r>
            <a:r>
              <a:rPr lang="he-IL" sz="2800" b="1" dirty="0" smtClean="0">
                <a:solidFill>
                  <a:srgbClr val="008000"/>
                </a:solidFill>
              </a:rPr>
              <a:t>לא נירטב.</a:t>
            </a:r>
          </a:p>
          <a:p>
            <a:endParaRPr lang="he-IL" sz="2400" b="1" dirty="0">
              <a:solidFill>
                <a:srgbClr val="D60093"/>
              </a:solidFill>
            </a:endParaRPr>
          </a:p>
        </p:txBody>
      </p:sp>
      <p:sp>
        <p:nvSpPr>
          <p:cNvPr id="7" name="מחומש 6"/>
          <p:cNvSpPr/>
          <p:nvPr/>
        </p:nvSpPr>
        <p:spPr>
          <a:xfrm>
            <a:off x="1187624" y="1772816"/>
            <a:ext cx="1735576" cy="8640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rgbClr val="0033CC"/>
                </a:solidFill>
              </a:rPr>
              <a:t>קשר של תכלית</a:t>
            </a:r>
            <a:endParaRPr lang="he-IL" sz="24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092767"/>
            <a:ext cx="581475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solidFill>
                  <a:schemeClr val="accent6">
                    <a:lumMod val="75000"/>
                  </a:schemeClr>
                </a:solidFill>
              </a:rPr>
              <a:t>א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</a:rPr>
              <a:t>חרי ה</a:t>
            </a:r>
            <a:r>
              <a:rPr lang="he-IL" sz="2800" b="1" dirty="0" smtClean="0">
                <a:solidFill>
                  <a:srgbClr val="6600CC"/>
                </a:solidFill>
              </a:rPr>
              <a:t>שיעור נצא לטיול.</a:t>
            </a:r>
          </a:p>
          <a:p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</a:rPr>
              <a:t>לאחר ש</a:t>
            </a:r>
            <a:r>
              <a:rPr lang="he-IL" sz="2800" b="1" dirty="0" smtClean="0">
                <a:solidFill>
                  <a:srgbClr val="6600CC"/>
                </a:solidFill>
              </a:rPr>
              <a:t>השיעור ייגמר, נצא לטיול.</a:t>
            </a:r>
          </a:p>
          <a:p>
            <a:r>
              <a:rPr lang="he-IL" sz="2800" b="1" dirty="0" smtClean="0">
                <a:solidFill>
                  <a:srgbClr val="6600CC"/>
                </a:solidFill>
              </a:rPr>
              <a:t>השיעור ייגמר,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</a:rPr>
              <a:t>אחר כך </a:t>
            </a:r>
            <a:r>
              <a:rPr lang="he-IL" sz="2800" b="1" dirty="0" smtClean="0">
                <a:solidFill>
                  <a:srgbClr val="6600CC"/>
                </a:solidFill>
              </a:rPr>
              <a:t>נצא לטיול.</a:t>
            </a:r>
            <a:endParaRPr lang="he-IL" sz="2800" b="1" dirty="0">
              <a:solidFill>
                <a:srgbClr val="66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4983559"/>
            <a:ext cx="47167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chemeClr val="accent3">
                    <a:lumMod val="75000"/>
                  </a:schemeClr>
                </a:solidFill>
              </a:rPr>
              <a:t>נצא לטיול, </a:t>
            </a:r>
            <a:r>
              <a:rPr lang="he-IL" sz="2800" b="1" dirty="0" smtClean="0">
                <a:solidFill>
                  <a:schemeClr val="accent1">
                    <a:lumMod val="75000"/>
                  </a:schemeClr>
                </a:solidFill>
              </a:rPr>
              <a:t>אבל</a:t>
            </a:r>
            <a:r>
              <a:rPr lang="he-IL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e-IL" sz="2800" b="1" dirty="0" smtClean="0">
                <a:solidFill>
                  <a:schemeClr val="accent3">
                    <a:lumMod val="75000"/>
                  </a:schemeClr>
                </a:solidFill>
              </a:rPr>
              <a:t>לא נישן בטבע. </a:t>
            </a:r>
            <a:endParaRPr lang="he-IL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מחומש 12"/>
          <p:cNvSpPr/>
          <p:nvPr/>
        </p:nvSpPr>
        <p:spPr>
          <a:xfrm rot="10800000">
            <a:off x="6588224" y="3356992"/>
            <a:ext cx="1980445" cy="936104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256" y="3429000"/>
            <a:ext cx="14986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33CC"/>
                </a:solidFill>
              </a:rPr>
              <a:t>קשר של זמן</a:t>
            </a:r>
          </a:p>
        </p:txBody>
      </p:sp>
      <p:sp>
        <p:nvSpPr>
          <p:cNvPr id="16" name="מחומש 15"/>
          <p:cNvSpPr/>
          <p:nvPr/>
        </p:nvSpPr>
        <p:spPr>
          <a:xfrm>
            <a:off x="1187624" y="4725144"/>
            <a:ext cx="2520280" cy="1080120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rgbClr val="0033CC"/>
                </a:solidFill>
              </a:rPr>
              <a:t>קשר של ניגוד </a:t>
            </a:r>
            <a:r>
              <a:rPr lang="he-IL" sz="2800" dirty="0">
                <a:solidFill>
                  <a:srgbClr val="0033CC"/>
                </a:solidFill>
              </a:rPr>
              <a:t>ו</a:t>
            </a:r>
            <a:r>
              <a:rPr lang="he-IL" sz="2800" dirty="0" smtClean="0">
                <a:solidFill>
                  <a:srgbClr val="0033CC"/>
                </a:solidFill>
              </a:rPr>
              <a:t>הסתייגות</a:t>
            </a:r>
            <a:endParaRPr lang="he-IL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5" grpId="0"/>
      <p:bldP spid="9" grpId="0"/>
      <p:bldP spid="13" grpId="0" animBg="1"/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231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e-IL" sz="5300" b="1" dirty="0" smtClean="0">
                <a:solidFill>
                  <a:srgbClr val="2D7EA8"/>
                </a:solidFill>
                <a:cs typeface="+mn-cs"/>
              </a:rPr>
              <a:t>דוגמה לפתרון שאלת בגרות</a:t>
            </a:r>
            <a:r>
              <a:rPr lang="he-IL" sz="5300" b="1" dirty="0" smtClean="0">
                <a:solidFill>
                  <a:srgbClr val="2D7EA8"/>
                </a:solidFill>
              </a:rPr>
              <a:t/>
            </a:r>
            <a:br>
              <a:rPr lang="he-IL" sz="5300" b="1" dirty="0" smtClean="0">
                <a:solidFill>
                  <a:srgbClr val="2D7EA8"/>
                </a:solidFill>
              </a:rPr>
            </a:br>
            <a:r>
              <a:rPr lang="he-IL" b="1" dirty="0" smtClean="0">
                <a:solidFill>
                  <a:srgbClr val="2D7EA8"/>
                </a:solidFill>
              </a:rPr>
              <a:t>    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561856" y="1218232"/>
            <a:ext cx="8114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 smtClean="0">
                <a:solidFill>
                  <a:srgbClr val="002060"/>
                </a:solidFill>
              </a:rPr>
              <a:t>לפניך ארבעה משפטים:</a:t>
            </a:r>
          </a:p>
          <a:p>
            <a:r>
              <a:rPr lang="he-IL" sz="2400" b="1" dirty="0">
                <a:solidFill>
                  <a:srgbClr val="00B050"/>
                </a:solidFill>
              </a:rPr>
              <a:t>1</a:t>
            </a:r>
            <a:r>
              <a:rPr lang="he-IL" sz="2400" b="1" dirty="0" smtClean="0">
                <a:solidFill>
                  <a:srgbClr val="00B050"/>
                </a:solidFill>
              </a:rPr>
              <a:t>.  עם </a:t>
            </a:r>
            <a:r>
              <a:rPr lang="he-IL" sz="2400" b="1" dirty="0">
                <a:solidFill>
                  <a:srgbClr val="00B050"/>
                </a:solidFill>
              </a:rPr>
              <a:t>חידוש ההתיישבות בארץ ישראל הוקמו ביישובים שונים בתי ספר עבריים.</a:t>
            </a:r>
          </a:p>
          <a:p>
            <a:r>
              <a:rPr lang="he-IL" sz="2400" dirty="0">
                <a:solidFill>
                  <a:srgbClr val="00B050"/>
                </a:solidFill>
              </a:rPr>
              <a:t>              </a:t>
            </a:r>
            <a:r>
              <a:rPr lang="he-IL" sz="2400" dirty="0" smtClean="0">
                <a:solidFill>
                  <a:srgbClr val="00B050"/>
                </a:solidFill>
              </a:rPr>
              <a:t>                        </a:t>
            </a:r>
            <a:endParaRPr lang="he-IL" sz="2400" dirty="0">
              <a:solidFill>
                <a:srgbClr val="00B050"/>
              </a:solidFill>
            </a:endParaRPr>
          </a:p>
          <a:p>
            <a:r>
              <a:rPr lang="he-IL" sz="2400" b="1" dirty="0" smtClean="0">
                <a:solidFill>
                  <a:srgbClr val="00B050"/>
                </a:solidFill>
              </a:rPr>
              <a:t>2.  בית </a:t>
            </a:r>
            <a:r>
              <a:rPr lang="he-IL" sz="2400" b="1" dirty="0">
                <a:solidFill>
                  <a:srgbClr val="00B050"/>
                </a:solidFill>
              </a:rPr>
              <a:t>הספר "חביב" בראשון לציון נוסד בשנת תרמ"ו, וכל מקצועות הלימוד נלמדו בו </a:t>
            </a:r>
            <a:r>
              <a:rPr lang="he-IL" sz="2400" b="1" dirty="0" smtClean="0">
                <a:solidFill>
                  <a:srgbClr val="00B050"/>
                </a:solidFill>
              </a:rPr>
              <a:t>בעברית.</a:t>
            </a:r>
          </a:p>
          <a:p>
            <a:endParaRPr lang="he-IL" sz="2400" b="1" dirty="0">
              <a:solidFill>
                <a:srgbClr val="00B050"/>
              </a:solidFill>
            </a:endParaRPr>
          </a:p>
          <a:p>
            <a:pPr marL="457200" indent="-457200">
              <a:buAutoNum type="arabicPeriod" startAt="3"/>
            </a:pPr>
            <a:r>
              <a:rPr lang="he-IL" sz="2400" b="1" dirty="0" smtClean="0">
                <a:solidFill>
                  <a:srgbClr val="00B050"/>
                </a:solidFill>
              </a:rPr>
              <a:t>התעודות </a:t>
            </a:r>
            <a:r>
              <a:rPr lang="he-IL" sz="2400" b="1" dirty="0">
                <a:solidFill>
                  <a:srgbClr val="00B050"/>
                </a:solidFill>
              </a:rPr>
              <a:t>שהונפקו בעברית הביאו בשורה לציבור</a:t>
            </a:r>
            <a:r>
              <a:rPr lang="he-IL" sz="2400" b="1" dirty="0" smtClean="0">
                <a:solidFill>
                  <a:srgbClr val="00B050"/>
                </a:solidFill>
              </a:rPr>
              <a:t>.</a:t>
            </a:r>
          </a:p>
          <a:p>
            <a:endParaRPr lang="he-IL" sz="2400" b="1" dirty="0">
              <a:solidFill>
                <a:srgbClr val="00B050"/>
              </a:solidFill>
            </a:endParaRPr>
          </a:p>
          <a:p>
            <a:r>
              <a:rPr lang="he-IL" sz="2400" b="1" dirty="0" smtClean="0">
                <a:solidFill>
                  <a:srgbClr val="00B050"/>
                </a:solidFill>
              </a:rPr>
              <a:t>4.  מהתעודה </a:t>
            </a:r>
            <a:r>
              <a:rPr lang="he-IL" sz="2400" b="1" dirty="0">
                <a:solidFill>
                  <a:srgbClr val="00B050"/>
                </a:solidFill>
              </a:rPr>
              <a:t>אנו למדים על הקמתו של בית הספר העברי בארץ ישראל.</a:t>
            </a:r>
          </a:p>
        </p:txBody>
      </p:sp>
      <p:sp>
        <p:nvSpPr>
          <p:cNvPr id="4" name="מלבן 3"/>
          <p:cNvSpPr/>
          <p:nvPr/>
        </p:nvSpPr>
        <p:spPr>
          <a:xfrm>
            <a:off x="3059832" y="5445224"/>
            <a:ext cx="5569088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</a:rPr>
              <a:t>א.  קבע את הסוג התחבירי של כל אחד מן המשפטים: </a:t>
            </a:r>
            <a:r>
              <a:rPr lang="he-IL" sz="2400" b="1" dirty="0" smtClean="0">
                <a:solidFill>
                  <a:srgbClr val="002060"/>
                </a:solidFill>
              </a:rPr>
              <a:t> פשוט</a:t>
            </a:r>
            <a:r>
              <a:rPr lang="he-IL" sz="2400" b="1" dirty="0">
                <a:solidFill>
                  <a:srgbClr val="002060"/>
                </a:solidFill>
              </a:rPr>
              <a:t>, </a:t>
            </a:r>
            <a:r>
              <a:rPr lang="he-IL" sz="2400" b="1" dirty="0" smtClean="0">
                <a:solidFill>
                  <a:srgbClr val="002060"/>
                </a:solidFill>
              </a:rPr>
              <a:t>מורכב, </a:t>
            </a:r>
            <a:r>
              <a:rPr lang="he-IL" sz="2400" b="1" dirty="0">
                <a:solidFill>
                  <a:srgbClr val="002060"/>
                </a:solidFill>
              </a:rPr>
              <a:t>איחוי (מחובר).</a:t>
            </a:r>
          </a:p>
        </p:txBody>
      </p:sp>
    </p:spTree>
    <p:extLst>
      <p:ext uri="{BB962C8B-B14F-4D97-AF65-F5344CB8AC3E}">
        <p14:creationId xmlns:p14="http://schemas.microsoft.com/office/powerpoint/2010/main" val="28777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8432</TotalTime>
  <Words>1344</Words>
  <Application>Microsoft Office PowerPoint</Application>
  <PresentationFormat>‫הצגה על המסך (4:3)</PresentationFormat>
  <Paragraphs>234</Paragraphs>
  <Slides>17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Office Theme</vt:lpstr>
      <vt:lpstr>תחביר  שאלון א  </vt:lpstr>
      <vt:lpstr>תפקידים תחביריים במשפט </vt:lpstr>
      <vt:lpstr>סוגי משפטים </vt:lpstr>
      <vt:lpstr>     משפט איחוי (מאוחה/ מחובר) </vt:lpstr>
      <vt:lpstr>     המשפט המורכב </vt:lpstr>
      <vt:lpstr>     והנה שלושת הסוגים ביחד:</vt:lpstr>
      <vt:lpstr>קשרים לוגיים </vt:lpstr>
      <vt:lpstr>דוגמות לקשרים לוגיים נוספים </vt:lpstr>
      <vt:lpstr>דוגמה לפתרון שאלת בגרות     </vt:lpstr>
      <vt:lpstr>פתרון שאלת בגרות ניתוח תחבירי</vt:lpstr>
      <vt:lpstr> המשך פתרון שאלת הבגרות</vt:lpstr>
      <vt:lpstr>שאלה מהמבחן על קשרים לוגיים </vt:lpstr>
      <vt:lpstr>קשרים לוגיים - המשך </vt:lpstr>
      <vt:lpstr>שאלה נוספת – הבדלים תחביריים בין משפטים </vt:lpstr>
      <vt:lpstr>שאלה על זיהוי חלקים תחביריים במשפט</vt:lpstr>
      <vt:lpstr>דוגמה לשאלה על צירופים במשפט 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Polina Gershanok</dc:creator>
  <cp:lastModifiedBy>ruti</cp:lastModifiedBy>
  <cp:revision>213</cp:revision>
  <dcterms:created xsi:type="dcterms:W3CDTF">2013-04-21T08:45:19Z</dcterms:created>
  <dcterms:modified xsi:type="dcterms:W3CDTF">2013-05-06T12:58:31Z</dcterms:modified>
</cp:coreProperties>
</file>